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2" r:id="rId1"/>
    <p:sldMasterId id="2147483781" r:id="rId2"/>
    <p:sldMasterId id="2147483798" r:id="rId3"/>
    <p:sldMasterId id="2147483803" r:id="rId4"/>
    <p:sldMasterId id="2147483812" r:id="rId5"/>
  </p:sldMasterIdLst>
  <p:notesMasterIdLst>
    <p:notesMasterId r:id="rId20"/>
  </p:notesMasterIdLst>
  <p:handoutMasterIdLst>
    <p:handoutMasterId r:id="rId21"/>
  </p:handoutMasterIdLst>
  <p:sldIdLst>
    <p:sldId id="363" r:id="rId6"/>
    <p:sldId id="350" r:id="rId7"/>
    <p:sldId id="341" r:id="rId8"/>
    <p:sldId id="352" r:id="rId9"/>
    <p:sldId id="342" r:id="rId10"/>
    <p:sldId id="348" r:id="rId11"/>
    <p:sldId id="349" r:id="rId12"/>
    <p:sldId id="368" r:id="rId13"/>
    <p:sldId id="367" r:id="rId14"/>
    <p:sldId id="354" r:id="rId15"/>
    <p:sldId id="365" r:id="rId16"/>
    <p:sldId id="361" r:id="rId17"/>
    <p:sldId id="347" r:id="rId18"/>
    <p:sldId id="370" r:id="rId19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4F"/>
    <a:srgbClr val="383838"/>
    <a:srgbClr val="000000"/>
    <a:srgbClr val="212121"/>
    <a:srgbClr val="CCA37E"/>
    <a:srgbClr val="8BD37F"/>
    <a:srgbClr val="4C8E3A"/>
    <a:srgbClr val="E4E4E4"/>
    <a:srgbClr val="8DB723"/>
    <a:srgbClr val="A1D2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22" autoAdjust="0"/>
    <p:restoredTop sz="93869" autoAdjust="0"/>
  </p:normalViewPr>
  <p:slideViewPr>
    <p:cSldViewPr>
      <p:cViewPr varScale="1">
        <p:scale>
          <a:sx n="144" d="100"/>
          <a:sy n="144" d="100"/>
        </p:scale>
        <p:origin x="762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1566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875" cy="496253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183" y="3"/>
            <a:ext cx="2945875" cy="496253"/>
          </a:xfrm>
          <a:prstGeom prst="rect">
            <a:avLst/>
          </a:prstGeom>
        </p:spPr>
        <p:txBody>
          <a:bodyPr vert="horz" lIns="92418" tIns="46209" rIns="92418" bIns="46209" rtlCol="0"/>
          <a:lstStyle>
            <a:lvl1pPr algn="r">
              <a:defRPr sz="1200"/>
            </a:lvl1pPr>
          </a:lstStyle>
          <a:p>
            <a:fld id="{AEAE2EF1-4215-47AD-A72C-5258CD520AFD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90"/>
            <a:ext cx="2945875" cy="496252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183" y="9428790"/>
            <a:ext cx="2945875" cy="496252"/>
          </a:xfrm>
          <a:prstGeom prst="rect">
            <a:avLst/>
          </a:prstGeom>
        </p:spPr>
        <p:txBody>
          <a:bodyPr vert="horz" lIns="92418" tIns="46209" rIns="92418" bIns="46209" rtlCol="0" anchor="b"/>
          <a:lstStyle>
            <a:lvl1pPr algn="r">
              <a:defRPr sz="1200"/>
            </a:lvl1pPr>
          </a:lstStyle>
          <a:p>
            <a:fld id="{1E0437EA-F2E8-4B4C-B53C-3D39B0A808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0415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7"/>
            <a:ext cx="2945712" cy="496728"/>
          </a:xfrm>
          <a:prstGeom prst="rect">
            <a:avLst/>
          </a:prstGeom>
        </p:spPr>
        <p:txBody>
          <a:bodyPr vert="horz" lIns="93417" tIns="46708" rIns="93417" bIns="4670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75" y="7"/>
            <a:ext cx="2945712" cy="496728"/>
          </a:xfrm>
          <a:prstGeom prst="rect">
            <a:avLst/>
          </a:prstGeom>
        </p:spPr>
        <p:txBody>
          <a:bodyPr vert="horz" lIns="93417" tIns="46708" rIns="93417" bIns="46708" rtlCol="0"/>
          <a:lstStyle>
            <a:lvl1pPr algn="r">
              <a:defRPr sz="1200"/>
            </a:lvl1pPr>
          </a:lstStyle>
          <a:p>
            <a:fld id="{66899F66-B318-4BA1-B1A3-3D43DBAFD443}" type="datetimeFigureOut">
              <a:rPr lang="ru-RU" smtClean="0"/>
              <a:pPr/>
              <a:t>01.02.2018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1363"/>
            <a:ext cx="662305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17" tIns="46708" rIns="93417" bIns="467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95" y="4714962"/>
            <a:ext cx="5439093" cy="4467383"/>
          </a:xfrm>
          <a:prstGeom prst="rect">
            <a:avLst/>
          </a:prstGeom>
        </p:spPr>
        <p:txBody>
          <a:bodyPr vert="horz" lIns="93417" tIns="46708" rIns="93417" bIns="467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330"/>
            <a:ext cx="2945712" cy="496727"/>
          </a:xfrm>
          <a:prstGeom prst="rect">
            <a:avLst/>
          </a:prstGeom>
        </p:spPr>
        <p:txBody>
          <a:bodyPr vert="horz" lIns="93417" tIns="46708" rIns="93417" bIns="4670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75" y="9428330"/>
            <a:ext cx="2945712" cy="496727"/>
          </a:xfrm>
          <a:prstGeom prst="rect">
            <a:avLst/>
          </a:prstGeom>
        </p:spPr>
        <p:txBody>
          <a:bodyPr vert="horz" lIns="93417" tIns="46708" rIns="93417" bIns="46708" rtlCol="0" anchor="b"/>
          <a:lstStyle>
            <a:lvl1pPr algn="r">
              <a:defRPr sz="1200"/>
            </a:lvl1pPr>
          </a:lstStyle>
          <a:p>
            <a:fld id="{E0934CD9-B878-42BB-AC31-D37671B7C7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293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34CD9-B878-42BB-AC31-D37671B7C72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385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34CD9-B878-42BB-AC31-D37671B7C72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810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34CD9-B878-42BB-AC31-D37671B7C72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069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34CD9-B878-42BB-AC31-D37671B7C72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8062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34CD9-B878-42BB-AC31-D37671B7C72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151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34CD9-B878-42BB-AC31-D37671B7C72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149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34CD9-B878-42BB-AC31-D37671B7C72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287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34CD9-B878-42BB-AC31-D37671B7C72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427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267494"/>
            <a:ext cx="4140024" cy="792088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7848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614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екст + пикто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1911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 +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483123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 + пикто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 +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Текст + пикто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Подзаголовок, текст +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Текст + пикто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Подзаголовок, текст +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Текст + пикто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Подзаголовок, текст +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784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Текст 2"/>
          <p:cNvSpPr>
            <a:spLocks noGrp="1"/>
          </p:cNvSpPr>
          <p:nvPr>
            <p:ph type="body" idx="14" hasCustomPrompt="1"/>
          </p:nvPr>
        </p:nvSpPr>
        <p:spPr>
          <a:xfrm>
            <a:off x="648001" y="1352480"/>
            <a:ext cx="784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24071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Текст + пикто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Подзаголовок, текст +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Текст + пикто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Подзаголовок, текст +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Текст + пикто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5220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8379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Подзаголовок, текст +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2"/>
          <p:cNvSpPr>
            <a:spLocks noGrp="1"/>
          </p:cNvSpPr>
          <p:nvPr>
            <p:ph idx="18"/>
          </p:nvPr>
        </p:nvSpPr>
        <p:spPr>
          <a:xfrm>
            <a:off x="648000" y="1689553"/>
            <a:ext cx="5220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352481"/>
            <a:ext cx="5220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802865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837239" y="4561752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2048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879653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879653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19440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87965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3"/>
          </p:nvPr>
        </p:nvSpPr>
        <p:spPr>
          <a:xfrm>
            <a:off x="4644000" y="1458001"/>
            <a:ext cx="3852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0"/>
            <a:ext cx="3852000" cy="27577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8272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516394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Шмуц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1"/>
            <a:ext cx="5220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40200"/>
            <a:ext cx="5220000" cy="1130805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90529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Титульный,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7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18057" y="315339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62B0B4F-0543-9044-A378-8E1E12A1EB54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4031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Титульный, заключительный лист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58E7D91-F1F9-C348-8E95-A2FC5C59F895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Подзаголовок, текст, граф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3" name="Текст 2"/>
          <p:cNvSpPr>
            <a:spLocks noGrp="1"/>
          </p:cNvSpPr>
          <p:nvPr>
            <p:ph type="body" idx="15" hasCustomPrompt="1"/>
          </p:nvPr>
        </p:nvSpPr>
        <p:spPr>
          <a:xfrm>
            <a:off x="648002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14" name="Содержимое 2"/>
          <p:cNvSpPr>
            <a:spLocks noGrp="1"/>
          </p:cNvSpPr>
          <p:nvPr>
            <p:ph idx="16"/>
          </p:nvPr>
        </p:nvSpPr>
        <p:spPr>
          <a:xfrm>
            <a:off x="4644001" y="1689553"/>
            <a:ext cx="38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4644003" y="1352480"/>
            <a:ext cx="3851999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412892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Титульный,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C2D0BC1-685A-A342-8F69-E643AADECCAC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Титульный,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82691B4-78D0-D84E-8429-CF302A656B39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Титульный,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F2BE47DA-358B-EA42-94D1-C44680E5E7B0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Титульный,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78810" y="3152277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8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9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01960FF8-050B-4E49-9015-CCAA23C7A962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Титульный,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6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4790391D-ADE8-C645-9985-98A89D4B21D1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Титульный,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9549192" y="3999550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7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CCF82D3-05A1-3C40-8468-50D8897E89F9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екст, графика, малые пикт.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CABF2BE9-F004-4249-AC83-3366C0B5C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133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,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 hasCustomPrompt="1"/>
          </p:nvPr>
        </p:nvSpPr>
        <p:spPr>
          <a:xfrm>
            <a:off x="648000" y="1352480"/>
            <a:ext cx="4572000" cy="286329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 smtClean="0"/>
              <a:t>Изображение</a:t>
            </a:r>
            <a:endParaRPr lang="ru-RU" dirty="0"/>
          </a:p>
        </p:txBody>
      </p:sp>
      <p:sp>
        <p:nvSpPr>
          <p:cNvPr id="10" name="Содержимое 2"/>
          <p:cNvSpPr>
            <a:spLocks noGrp="1"/>
          </p:cNvSpPr>
          <p:nvPr>
            <p:ph idx="16"/>
          </p:nvPr>
        </p:nvSpPr>
        <p:spPr>
          <a:xfrm>
            <a:off x="5868000" y="1689553"/>
            <a:ext cx="2628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5868000" y="1352481"/>
            <a:ext cx="2628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1651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, графика, малые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648000" y="1458001"/>
            <a:ext cx="6552000" cy="275777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812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дзаголовок, текст, графика, малые пик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6552000" cy="866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8000" y="4382991"/>
            <a:ext cx="2133600" cy="273844"/>
          </a:xfrm>
          <a:prstGeom prst="rect">
            <a:avLst/>
          </a:prstGeom>
        </p:spPr>
        <p:txBody>
          <a:bodyPr/>
          <a:lstStyle/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6"/>
          </p:nvPr>
        </p:nvSpPr>
        <p:spPr>
          <a:xfrm>
            <a:off x="648000" y="1689553"/>
            <a:ext cx="6552000" cy="2526218"/>
          </a:xfrm>
        </p:spPr>
        <p:txBody>
          <a:bodyPr tIns="36000"/>
          <a:lstStyle>
            <a:lvl1pPr marL="0" indent="0">
              <a:buNone/>
              <a:defRPr b="0" i="0" cap="none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Текст 2"/>
          <p:cNvSpPr>
            <a:spLocks noGrp="1"/>
          </p:cNvSpPr>
          <p:nvPr>
            <p:ph type="body" idx="17" hasCustomPrompt="1"/>
          </p:nvPr>
        </p:nvSpPr>
        <p:spPr>
          <a:xfrm>
            <a:off x="648000" y="1352481"/>
            <a:ext cx="6552000" cy="337073"/>
          </a:xfrm>
        </p:spPr>
        <p:txBody>
          <a:bodyPr tIns="0" anchor="b"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94097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Титульный,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9549192" y="3999550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7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CCF82D3-05A1-3C40-8468-50D8897E89F9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4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Титульный,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www.сайт.ru</a:t>
            </a:r>
            <a:endParaRPr lang="ru-RU" dirty="0"/>
          </a:p>
        </p:txBody>
      </p:sp>
      <p:sp>
        <p:nvSpPr>
          <p:cNvPr id="7" name="Название 1"/>
          <p:cNvSpPr>
            <a:spLocks noGrp="1"/>
          </p:cNvSpPr>
          <p:nvPr>
            <p:ph type="title"/>
          </p:nvPr>
        </p:nvSpPr>
        <p:spPr>
          <a:xfrm>
            <a:off x="648000" y="1944000"/>
            <a:ext cx="5220000" cy="97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8" name="Текст 2"/>
          <p:cNvSpPr>
            <a:spLocks noGrp="1"/>
          </p:cNvSpPr>
          <p:nvPr>
            <p:ph type="body" idx="19" hasCustomPrompt="1"/>
          </p:nvPr>
        </p:nvSpPr>
        <p:spPr>
          <a:xfrm>
            <a:off x="648000" y="3039132"/>
            <a:ext cx="5220000" cy="1041911"/>
          </a:xfrm>
        </p:spPr>
        <p:txBody>
          <a:bodyPr tIns="0" anchor="t" anchorCtr="0">
            <a:normAutofit/>
          </a:bodyPr>
          <a:lstStyle>
            <a:lvl1pPr marL="0" indent="0">
              <a:buNone/>
              <a:defRPr sz="1600" b="0" i="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18057" y="315339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62B0B4F-0543-9044-A378-8E1E12A1EB54}" type="datetime1">
              <a:rPr lang="ru-RU" smtClean="0"/>
              <a:pPr/>
              <a:t>01.02.2018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403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662864" y="242078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12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821" r:id="rId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2383044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6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6480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55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 cap="all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8000" y="4382991"/>
            <a:ext cx="6480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0" i="0" cap="none">
                <a:solidFill>
                  <a:srgbClr val="000000"/>
                </a:solidFill>
              </a:defRPr>
            </a:lvl1pPr>
          </a:lstStyle>
          <a:p>
            <a:fld id="{90A8CD38-519D-BA4E-A1CD-80F900F18B87}" type="slidenum">
              <a:rPr lang="en-US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55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 cap="all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000" y="486000"/>
            <a:ext cx="7848000" cy="972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8000" y="1458001"/>
            <a:ext cx="7848000" cy="2713499"/>
          </a:xfrm>
          <a:prstGeom prst="rect">
            <a:avLst/>
          </a:prstGeom>
        </p:spPr>
        <p:txBody>
          <a:bodyPr vert="horz" lIns="0" tIns="93600" rIns="0" bIns="0" rtlCol="0">
            <a:normAutofit/>
          </a:bodyPr>
          <a:lstStyle/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55919" y="4583695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4940" y="4573169"/>
            <a:ext cx="914400" cy="685800"/>
          </a:xfrm>
          <a:prstGeom prst="rect">
            <a:avLst/>
          </a:prstGeom>
        </p:spPr>
        <p:txBody>
          <a:bodyPr vert="horz" wrap="none" lIns="0" tIns="0" rIns="0" bIns="0" rtlCol="0" anchor="b" anchorCtr="0">
            <a:normAutofit/>
          </a:bodyPr>
          <a:lstStyle/>
          <a:p>
            <a:endParaRPr lang="ru-RU" sz="1400" b="1" i="0" cap="all" dirty="0" smtClean="0">
              <a:solidFill>
                <a:schemeClr val="accent1"/>
              </a:solidFill>
            </a:endParaRPr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648000" y="4383657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2CBFC7F5-5435-C542-A83D-071D9C846250}" type="datetime1">
              <a:rPr lang="ru-RU" smtClean="0"/>
              <a:pPr/>
              <a:t>01.02.2018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600400" y="4383657"/>
            <a:ext cx="2895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 i="1">
                <a:solidFill>
                  <a:schemeClr val="accent1"/>
                </a:solidFill>
              </a:defRPr>
            </a:lvl1pPr>
          </a:lstStyle>
          <a:p>
            <a:r>
              <a:rPr lang="pl-PL" dirty="0" err="1" smtClean="0"/>
              <a:t>www.сайт.ru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15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2" r:id="rId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000" b="1" i="0" kern="1200" cap="all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400" b="1" i="0" kern="1200" cap="all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000" b="1" i="0" kern="1200" cap="all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2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6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3.wdp"/><Relationship Id="rId7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1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17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17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jpeg"/><Relationship Id="rId9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7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varlamov.me/2014/polet6/00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03" r="3940" b="14047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-1"/>
            <a:ext cx="3096344" cy="5143501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658274"/>
            <a:ext cx="302433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ru-RU" sz="3200" b="1" dirty="0" smtClean="0"/>
              <a:t>ЦЕНТРЫ ГОСУСЛУГ</a:t>
            </a:r>
            <a:br>
              <a:rPr lang="ru-RU" sz="3200" b="1" dirty="0" smtClean="0"/>
            </a:br>
            <a:r>
              <a:rPr lang="ru-RU" sz="3200" b="1" dirty="0" smtClean="0"/>
              <a:t>МОСКВЫ</a:t>
            </a:r>
            <a:endParaRPr lang="ru-RU" sz="1600" b="1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99591" y="4275841"/>
            <a:ext cx="2304257" cy="60016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dirty="0" smtClean="0">
                <a:solidFill>
                  <a:schemeClr val="tx1"/>
                </a:solidFill>
              </a:rPr>
              <a:t>2017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029" name="Picture 5" descr="\\hamatovaor\Users\User\Google Диск\МФЦ\_БРЕНДИРОВАНИЕ И РЕКЛАМА\макеты\7_Электронные носители и web\СОЦСЕТИ\Открытие новых центров-офисов\pin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921" y="3523593"/>
            <a:ext cx="71985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hamatovaor\Users\User\Google Диск\МФЦ\_БРЕНДИРОВАНИЕ И РЕКЛАМА\макеты\7_Электронные носители и web\СОЦСЕТИ\Открытие новых центров-офисов\pin-0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624" y="1644177"/>
            <a:ext cx="599875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hamatovaor\Users\User\Google Диск\МФЦ\_БРЕНДИРОВАНИЕ И РЕКЛАМА\макеты\7_Электронные носители и web\СОЦСЕТИ\Открытие новых центров-офисов\pin-0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171" y="435635"/>
            <a:ext cx="4799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\\hamatovaor\Users\User\Google Диск\МФЦ\_БРЕНДИРОВАНИЕ И РЕКЛАМА\макеты\7_Электронные носители и web\СОЦСЕТИ\Открытие новых центров-офисов\pin-0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121" y="1194177"/>
            <a:ext cx="599875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\\hamatovaor\Users\User\Google Диск\МФЦ\_БРЕНДИРОВАНИЕ И РЕКЛАМА\макеты\7_Электронные носители и web\СОЦСЕТИ\Открытие новых центров-офисов\pin-0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206" y="627534"/>
            <a:ext cx="4799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 descr="\\hamatovaor\Users\User\Google Диск\МФЦ\_БРЕНДИРОВАНИЕ И РЕКЛАМА\макеты\7_Электронные носители и web\СОЦСЕТИ\Открытие новых центров-офисов\pin-0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181" y="810026"/>
            <a:ext cx="4799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\\hamatovaor\Users\User\Google Диск\МФЦ\_БРЕНДИРОВАНИЕ И РЕКЛАМА\макеты\7_Электронные носители и web\СОЦСЕТИ\Открытие новых центров-офисов\pin-0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95635"/>
            <a:ext cx="599875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hamatovaor\Users\User\Google Диск\МФЦ\_БРЕНДИРОВАНИЕ И РЕКЛАМА\фирстиль\Мои Документы\Исходники\Main\Logo\Rus\logo_Vert_S polzoi-zabotoy-ulibkoy-0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2151"/>
            <a:ext cx="2664296" cy="232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90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mfc-gate\Marketing$\МФЦ\_БРЕНДИРОВАНИЕ И РЕКЛАМА\_МЕДИАТЕКА\Фото\_МЭР\МЭР на ВДНХ\ДО_Photo_Sobyanin_MFC_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3" t="3193" r="20968" b="663"/>
          <a:stretch/>
        </p:blipFill>
        <p:spPr bwMode="auto">
          <a:xfrm>
            <a:off x="407986" y="917397"/>
            <a:ext cx="3561150" cy="386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" name="Прямоугольник 1023"/>
          <p:cNvSpPr/>
          <p:nvPr/>
        </p:nvSpPr>
        <p:spPr>
          <a:xfrm>
            <a:off x="4219920" y="978410"/>
            <a:ext cx="428921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Московские центры </a:t>
            </a:r>
            <a:r>
              <a:rPr lang="ru-RU" sz="1400" b="1" dirty="0" smtClean="0"/>
              <a:t>«</a:t>
            </a:r>
            <a:r>
              <a:rPr lang="ru-RU" sz="1400" b="1" dirty="0"/>
              <a:t>Мои Документы» —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лидеры </a:t>
            </a:r>
            <a:r>
              <a:rPr lang="ru-RU" sz="1400" b="1" dirty="0"/>
              <a:t>в стране и мире по оказанию госуслуг. </a:t>
            </a:r>
            <a:r>
              <a:rPr lang="ru-RU" sz="1400" dirty="0"/>
              <a:t>Специалисты центров всегда помогают посетителям с  улыбкой и заботой. </a:t>
            </a:r>
            <a:r>
              <a:rPr lang="ru-RU" sz="1400" b="1" dirty="0"/>
              <a:t>Каждый из 6 тысяч сотрудников обязан соблюдать</a:t>
            </a:r>
            <a:r>
              <a:rPr lang="ru-RU" sz="1400" dirty="0"/>
              <a:t> </a:t>
            </a:r>
            <a:r>
              <a:rPr lang="ru-RU" sz="1400" b="1" dirty="0" smtClean="0">
                <a:solidFill>
                  <a:schemeClr val="accent1"/>
                </a:solidFill>
              </a:rPr>
              <a:t>МОСКОВСКИЙ СТАНДАРТ ГОСУСЛУГ —</a:t>
            </a:r>
          </a:p>
          <a:p>
            <a:r>
              <a:rPr lang="ru-RU" sz="1400" b="1" dirty="0" smtClean="0">
                <a:solidFill>
                  <a:schemeClr val="accent1"/>
                </a:solidFill>
              </a:rPr>
              <a:t>свод </a:t>
            </a:r>
            <a:r>
              <a:rPr lang="ru-RU" sz="1400" b="1" dirty="0">
                <a:solidFill>
                  <a:schemeClr val="accent1"/>
                </a:solidFill>
              </a:rPr>
              <a:t>правил работы, </a:t>
            </a:r>
            <a:r>
              <a:rPr lang="ru-RU" sz="1400" dirty="0"/>
              <a:t>который </a:t>
            </a:r>
            <a:r>
              <a:rPr lang="ru-RU" sz="1400" dirty="0" smtClean="0"/>
              <a:t>утвердил</a:t>
            </a:r>
            <a:br>
              <a:rPr lang="ru-RU" sz="1400" dirty="0" smtClean="0"/>
            </a:br>
            <a:r>
              <a:rPr lang="ru-RU" sz="1400" dirty="0" smtClean="0"/>
              <a:t>Мэр </a:t>
            </a:r>
            <a:r>
              <a:rPr lang="ru-RU" sz="1400" dirty="0"/>
              <a:t>Москвы </a:t>
            </a:r>
            <a:r>
              <a:rPr lang="ru-RU" sz="1400" dirty="0" err="1"/>
              <a:t>С.С.Собянин</a:t>
            </a:r>
            <a:r>
              <a:rPr lang="ru-RU" sz="1400" dirty="0"/>
              <a:t>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381938" y="3198508"/>
            <a:ext cx="4294518" cy="1586834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44000" rIns="144000" rtlCol="0" anchor="ctr"/>
          <a:lstStyle/>
          <a:p>
            <a:endParaRPr lang="ru-RU" sz="1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494665" y="3285137"/>
            <a:ext cx="4023796" cy="1445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>
              <a:lnSpc>
                <a:spcPct val="8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ru-RU" sz="1100" b="1" dirty="0" smtClean="0"/>
              <a:t>Клиент </a:t>
            </a:r>
            <a:r>
              <a:rPr lang="ru-RU" sz="1100" b="1" dirty="0"/>
              <a:t>всегда прав</a:t>
            </a:r>
            <a:r>
              <a:rPr lang="ru-RU" sz="1100" b="1" dirty="0" smtClean="0"/>
              <a:t>.</a:t>
            </a:r>
          </a:p>
          <a:p>
            <a:pPr marL="273050" indent="-273050">
              <a:lnSpc>
                <a:spcPct val="8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ru-RU" sz="1100" b="1" dirty="0" smtClean="0"/>
              <a:t>Главное – профессионализм</a:t>
            </a:r>
          </a:p>
          <a:p>
            <a:pPr marL="273050" indent="-273050">
              <a:lnSpc>
                <a:spcPct val="8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ru-RU" sz="1100" b="1" dirty="0" smtClean="0"/>
              <a:t>Беречь </a:t>
            </a:r>
            <a:r>
              <a:rPr lang="ru-RU" sz="1100" b="1" dirty="0"/>
              <a:t>время </a:t>
            </a:r>
            <a:r>
              <a:rPr lang="ru-RU" sz="1100" b="1" dirty="0" smtClean="0"/>
              <a:t>клиента</a:t>
            </a:r>
          </a:p>
          <a:p>
            <a:pPr marL="273050" indent="-273050">
              <a:lnSpc>
                <a:spcPct val="8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ru-RU" sz="1100" b="1" dirty="0" smtClean="0"/>
              <a:t>Выслушать</a:t>
            </a:r>
            <a:r>
              <a:rPr lang="ru-RU" sz="1100" b="1" dirty="0"/>
              <a:t>, услышать, </a:t>
            </a:r>
            <a:r>
              <a:rPr lang="ru-RU" sz="1100" b="1" dirty="0" smtClean="0"/>
              <a:t>помочь</a:t>
            </a:r>
          </a:p>
          <a:p>
            <a:pPr marL="273050" indent="-273050">
              <a:lnSpc>
                <a:spcPct val="8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ru-RU" sz="1100" b="1" dirty="0" smtClean="0"/>
              <a:t>Доступность </a:t>
            </a:r>
            <a:r>
              <a:rPr lang="ru-RU" sz="1100" b="1" dirty="0"/>
              <a:t>и </a:t>
            </a:r>
            <a:r>
              <a:rPr lang="ru-RU" sz="1100" b="1" dirty="0" smtClean="0"/>
              <a:t>удобство</a:t>
            </a:r>
          </a:p>
          <a:p>
            <a:pPr marL="273050" indent="-273050">
              <a:lnSpc>
                <a:spcPct val="8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ru-RU" sz="1100" b="1" dirty="0" smtClean="0"/>
              <a:t>Дружелюбие </a:t>
            </a:r>
            <a:r>
              <a:rPr lang="ru-RU" sz="1100" b="1" dirty="0"/>
              <a:t>и </a:t>
            </a:r>
            <a:r>
              <a:rPr lang="ru-RU" sz="1100" b="1" dirty="0" smtClean="0"/>
              <a:t>приветливость</a:t>
            </a:r>
          </a:p>
          <a:p>
            <a:pPr marL="273050" indent="-273050">
              <a:lnSpc>
                <a:spcPct val="8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ru-RU" sz="1100" b="1" dirty="0" smtClean="0"/>
              <a:t>Личная </a:t>
            </a:r>
            <a:r>
              <a:rPr lang="ru-RU" sz="1100" b="1" dirty="0"/>
              <a:t>ответственность  </a:t>
            </a:r>
            <a:r>
              <a:rPr lang="ru-RU" sz="1100" b="1" dirty="0" smtClean="0"/>
              <a:t>за </a:t>
            </a:r>
            <a:r>
              <a:rPr lang="ru-RU" sz="1100" b="1" dirty="0"/>
              <a:t>качество </a:t>
            </a:r>
            <a:r>
              <a:rPr lang="ru-RU" sz="1100" b="1" dirty="0" smtClean="0"/>
              <a:t>работы</a:t>
            </a:r>
          </a:p>
          <a:p>
            <a:pPr marL="273050" indent="-273050">
              <a:lnSpc>
                <a:spcPct val="8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ru-RU" sz="1100" b="1" dirty="0" smtClean="0"/>
              <a:t>Помощь </a:t>
            </a:r>
            <a:r>
              <a:rPr lang="ru-RU" sz="1100" b="1" dirty="0"/>
              <a:t>людям  </a:t>
            </a:r>
            <a:r>
              <a:rPr lang="ru-RU" sz="1100" b="1" dirty="0" smtClean="0"/>
              <a:t>с </a:t>
            </a:r>
            <a:r>
              <a:rPr lang="ru-RU" sz="1100" b="1" dirty="0"/>
              <a:t>удовольствием и </a:t>
            </a:r>
            <a:r>
              <a:rPr lang="ru-RU" sz="1100" b="1" dirty="0" smtClean="0"/>
              <a:t>гордостью</a:t>
            </a:r>
            <a:endParaRPr lang="ru-RU" sz="1100" dirty="0"/>
          </a:p>
        </p:txBody>
      </p:sp>
      <p:sp>
        <p:nvSpPr>
          <p:cNvPr id="1025" name="Прямоугольник 1024"/>
          <p:cNvSpPr/>
          <p:nvPr/>
        </p:nvSpPr>
        <p:spPr>
          <a:xfrm>
            <a:off x="4355976" y="2822726"/>
            <a:ext cx="4320480" cy="3757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/>
            <a:r>
              <a:rPr lang="ru-RU" sz="1600" b="1" dirty="0" smtClean="0"/>
              <a:t>8 ПРИНЦИПОВ</a:t>
            </a:r>
            <a:endParaRPr lang="ru-RU" sz="1400" dirty="0"/>
          </a:p>
        </p:txBody>
      </p:sp>
      <p:sp>
        <p:nvSpPr>
          <p:cNvPr id="1027" name="Прямоугольник 1026"/>
          <p:cNvSpPr/>
          <p:nvPr/>
        </p:nvSpPr>
        <p:spPr>
          <a:xfrm>
            <a:off x="6012159" y="2822726"/>
            <a:ext cx="1768946" cy="397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ru-RU" sz="1400" dirty="0">
                <a:solidFill>
                  <a:schemeClr val="bg1"/>
                </a:solidFill>
              </a:rPr>
              <a:t>московского </a:t>
            </a:r>
            <a:r>
              <a:rPr lang="ru-RU" sz="1400" dirty="0" smtClean="0">
                <a:solidFill>
                  <a:schemeClr val="bg1"/>
                </a:solidFill>
              </a:rPr>
              <a:t/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стандарта </a:t>
            </a:r>
            <a:r>
              <a:rPr lang="ru-RU" sz="1400" dirty="0">
                <a:solidFill>
                  <a:schemeClr val="bg1"/>
                </a:solidFill>
              </a:rPr>
              <a:t>госуслуг</a:t>
            </a:r>
          </a:p>
        </p:txBody>
      </p:sp>
      <p:grpSp>
        <p:nvGrpSpPr>
          <p:cNvPr id="9" name="Группа 39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10" name="Группа 40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12" name="Нашивка 11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1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  <p:grpSp>
        <p:nvGrpSpPr>
          <p:cNvPr id="14" name="Группа 4"/>
          <p:cNvGrpSpPr/>
          <p:nvPr/>
        </p:nvGrpSpPr>
        <p:grpSpPr>
          <a:xfrm>
            <a:off x="0" y="666611"/>
            <a:ext cx="9144000" cy="630785"/>
            <a:chOff x="-445249" y="880804"/>
            <a:chExt cx="9144000" cy="63078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бъект 6"/>
          <p:cNvSpPr txBox="1">
            <a:spLocks/>
          </p:cNvSpPr>
          <p:nvPr/>
        </p:nvSpPr>
        <p:spPr>
          <a:xfrm>
            <a:off x="294405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Объект 6"/>
          <p:cNvSpPr txBox="1">
            <a:spLocks/>
          </p:cNvSpPr>
          <p:nvPr/>
        </p:nvSpPr>
        <p:spPr>
          <a:xfrm>
            <a:off x="3529953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Объект 6"/>
          <p:cNvSpPr txBox="1">
            <a:spLocks/>
          </p:cNvSpPr>
          <p:nvPr/>
        </p:nvSpPr>
        <p:spPr>
          <a:xfrm>
            <a:off x="4092180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Объект 6"/>
          <p:cNvSpPr txBox="1">
            <a:spLocks/>
          </p:cNvSpPr>
          <p:nvPr/>
        </p:nvSpPr>
        <p:spPr>
          <a:xfrm>
            <a:off x="464412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Объект 6"/>
          <p:cNvSpPr txBox="1">
            <a:spLocks/>
          </p:cNvSpPr>
          <p:nvPr/>
        </p:nvSpPr>
        <p:spPr>
          <a:xfrm>
            <a:off x="5198670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Объект 6"/>
          <p:cNvSpPr txBox="1">
            <a:spLocks/>
          </p:cNvSpPr>
          <p:nvPr/>
        </p:nvSpPr>
        <p:spPr>
          <a:xfrm>
            <a:off x="233975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ru-RU" sz="1600" cap="none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5" name="Прямая соединительная линия 24"/>
          <p:cNvCxnSpPr>
            <a:endCxn id="37" idx="2"/>
          </p:cNvCxnSpPr>
          <p:nvPr/>
        </p:nvCxnSpPr>
        <p:spPr>
          <a:xfrm flipV="1">
            <a:off x="2650693" y="632638"/>
            <a:ext cx="3843055" cy="1"/>
          </a:xfrm>
          <a:prstGeom prst="line">
            <a:avLst/>
          </a:prstGeom>
          <a:ln w="47625">
            <a:gradFill>
              <a:gsLst>
                <a:gs pos="100000">
                  <a:schemeClr val="accent1"/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2525704" y="568923"/>
            <a:ext cx="154942" cy="15494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27" name="Овал 26"/>
          <p:cNvSpPr/>
          <p:nvPr/>
        </p:nvSpPr>
        <p:spPr>
          <a:xfrm>
            <a:off x="3130003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28" name="Овал 27"/>
          <p:cNvSpPr/>
          <p:nvPr/>
        </p:nvSpPr>
        <p:spPr>
          <a:xfrm>
            <a:off x="3715905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29" name="Овал 28"/>
          <p:cNvSpPr/>
          <p:nvPr/>
        </p:nvSpPr>
        <p:spPr>
          <a:xfrm>
            <a:off x="4278132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30" name="Овал 29"/>
          <p:cNvSpPr/>
          <p:nvPr/>
        </p:nvSpPr>
        <p:spPr>
          <a:xfrm>
            <a:off x="4830074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32" name="Овал 31"/>
          <p:cNvSpPr/>
          <p:nvPr/>
        </p:nvSpPr>
        <p:spPr>
          <a:xfrm>
            <a:off x="5384621" y="555166"/>
            <a:ext cx="154942" cy="1549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33" name="Овал 32"/>
          <p:cNvSpPr/>
          <p:nvPr/>
        </p:nvSpPr>
        <p:spPr>
          <a:xfrm>
            <a:off x="5950240" y="555166"/>
            <a:ext cx="154943" cy="1549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36" name="Объект 6"/>
          <p:cNvSpPr txBox="1">
            <a:spLocks/>
          </p:cNvSpPr>
          <p:nvPr/>
        </p:nvSpPr>
        <p:spPr>
          <a:xfrm>
            <a:off x="5748783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6493748" y="555166"/>
            <a:ext cx="154943" cy="154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38" name="Объект 6"/>
          <p:cNvSpPr txBox="1">
            <a:spLocks/>
          </p:cNvSpPr>
          <p:nvPr/>
        </p:nvSpPr>
        <p:spPr>
          <a:xfrm>
            <a:off x="6306638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/>
              <a:t>2017</a:t>
            </a:r>
            <a:endParaRPr lang="ru-RU" sz="1600" cap="none" dirty="0"/>
          </a:p>
        </p:txBody>
      </p:sp>
    </p:spTree>
    <p:extLst>
      <p:ext uri="{BB962C8B-B14F-4D97-AF65-F5344CB8AC3E}">
        <p14:creationId xmlns:p14="http://schemas.microsoft.com/office/powerpoint/2010/main" val="115451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32809"/>
            <a:ext cx="5219262" cy="687999"/>
          </a:xfrm>
        </p:spPr>
        <p:txBody>
          <a:bodyPr/>
          <a:lstStyle/>
          <a:p>
            <a:r>
              <a:rPr lang="ru-RU" dirty="0" smtClean="0"/>
              <a:t>Учебный центр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832405"/>
            <a:ext cx="5400600" cy="2106333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Тренеры Учебного центра </a:t>
            </a:r>
            <a:r>
              <a:rPr lang="ru-RU" dirty="0">
                <a:solidFill>
                  <a:schemeClr val="tx1"/>
                </a:solidFill>
              </a:rPr>
              <a:t>– это ранее работавшие в окнах специалисты, которые успешно освоили услуги различных направлений и на основе своего опыта и знаний готовы обучать слушателей, и профессиональные психологи-тренеры, которые готовы научить новичков и руководителей навыкам эффективной коммуникации, техникам развития стрессоустойчивости и алгоритмам работы в нестандартных ситуациях.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4"/>
          </p:nvPr>
        </p:nvSpPr>
        <p:spPr>
          <a:xfrm>
            <a:off x="424620" y="1107396"/>
            <a:ext cx="8099520" cy="792088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Качественное корпоративное обучение – основа </a:t>
            </a:r>
            <a:r>
              <a:rPr lang="ru-RU" dirty="0" smtClean="0">
                <a:ea typeface="Calibri"/>
                <a:cs typeface="Times New Roman"/>
              </a:rPr>
              <a:t>профессионального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ea typeface="Calibri"/>
                <a:cs typeface="Times New Roman"/>
              </a:rPr>
              <a:t>предоставления </a:t>
            </a:r>
            <a:r>
              <a:rPr lang="ru-RU" dirty="0">
                <a:ea typeface="Calibri"/>
                <a:cs typeface="Times New Roman"/>
              </a:rPr>
              <a:t>государственных услуг в наших центрах.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0" y="666611"/>
            <a:ext cx="9144000" cy="630785"/>
            <a:chOff x="-445249" y="880804"/>
            <a:chExt cx="9144000" cy="630785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4" descr="C:\Users\Сотрудник\Desktop\Рабочие файлы\_Праздники\Пресс-Конференция_Госуслуги в мире\icons_conference-29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3"/>
          <a:stretch/>
        </p:blipFill>
        <p:spPr bwMode="auto">
          <a:xfrm>
            <a:off x="4876800" y="2885572"/>
            <a:ext cx="4267200" cy="224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отрудник\YandexDisk-design.docs\МФЦ\Материалы\_Пиктограммы МоиДокументы\росрееср-16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72"/>
          <a:stretch/>
        </p:blipFill>
        <p:spPr bwMode="auto">
          <a:xfrm>
            <a:off x="5721492" y="-77246"/>
            <a:ext cx="720080" cy="103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mfc-gate\Marketing$\МФЦ\_БРЕНДИРОВАНИЕ И РЕКЛАМА\макеты\7_Электронные носители и web\СОЦСЕТИ\База знаний\Соцсети_База знаний-0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635646"/>
            <a:ext cx="2771800" cy="339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39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16" name="Группа 40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18" name="Нашивка 17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7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</p:spTree>
    <p:extLst>
      <p:ext uri="{BB962C8B-B14F-4D97-AF65-F5344CB8AC3E}">
        <p14:creationId xmlns:p14="http://schemas.microsoft.com/office/powerpoint/2010/main" val="299489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411760" y="181323"/>
            <a:ext cx="4752528" cy="611393"/>
          </a:xfrm>
        </p:spPr>
        <p:txBody>
          <a:bodyPr anchor="ctr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tx2"/>
                </a:solidFill>
              </a:rPr>
              <a:t>Учебный центр –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первый в России!</a:t>
            </a:r>
            <a:endParaRPr lang="ru-RU" dirty="0">
              <a:solidFill>
                <a:schemeClr val="tx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0" y="666611"/>
            <a:ext cx="9144000" cy="630785"/>
            <a:chOff x="-445249" y="880804"/>
            <a:chExt cx="9144000" cy="630785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Прямоугольник 11"/>
          <p:cNvSpPr/>
          <p:nvPr/>
        </p:nvSpPr>
        <p:spPr>
          <a:xfrm>
            <a:off x="423774" y="2770202"/>
            <a:ext cx="1902514" cy="378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chemeClr val="accent1"/>
                </a:solidFill>
              </a:rPr>
              <a:t>&gt; </a:t>
            </a:r>
            <a:r>
              <a:rPr lang="ru-RU" sz="3600" b="1" dirty="0" smtClean="0">
                <a:solidFill>
                  <a:schemeClr val="accent1"/>
                </a:solidFill>
              </a:rPr>
              <a:t>6 000</a:t>
            </a:r>
            <a:endParaRPr lang="ru-RU" sz="2000" dirty="0">
              <a:solidFill>
                <a:schemeClr val="accent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9610" y="3185985"/>
            <a:ext cx="1916678" cy="3716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r>
              <a:rPr lang="ru-RU" b="1" dirty="0" smtClean="0">
                <a:solidFill>
                  <a:schemeClr val="accent1"/>
                </a:solidFill>
              </a:rPr>
              <a:t>сотрудников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71206" y="1426834"/>
            <a:ext cx="1281980" cy="378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chemeClr val="accent1"/>
                </a:solidFill>
              </a:rPr>
              <a:t>&gt;</a:t>
            </a:r>
            <a:r>
              <a:rPr lang="ru-RU" sz="3600" b="1" dirty="0" smtClean="0">
                <a:solidFill>
                  <a:schemeClr val="accent1"/>
                </a:solidFill>
              </a:rPr>
              <a:t>30</a:t>
            </a:r>
            <a:endParaRPr lang="ru-RU" sz="2000" dirty="0">
              <a:solidFill>
                <a:schemeClr val="accent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27784" y="1936204"/>
            <a:ext cx="2664296" cy="1467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r>
              <a:rPr lang="ru-RU" b="1" dirty="0" smtClean="0">
                <a:solidFill>
                  <a:schemeClr val="accent1"/>
                </a:solidFill>
              </a:rPr>
              <a:t>Различных очных программ</a:t>
            </a:r>
            <a:r>
              <a:rPr lang="en-US" b="1" dirty="0" smtClean="0">
                <a:solidFill>
                  <a:schemeClr val="tx2"/>
                </a:solidFill>
              </a:rPr>
              <a:t/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для повышения квалификации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56592" y="2422306"/>
            <a:ext cx="2099784" cy="12198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r>
              <a:rPr lang="ru-RU" b="1" dirty="0" smtClean="0">
                <a:solidFill>
                  <a:schemeClr val="accent1"/>
                </a:solidFill>
              </a:rPr>
              <a:t>Курсов 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систем дистанционного обучения</a:t>
            </a:r>
            <a:endParaRPr lang="ru-RU" sz="1600" b="1" dirty="0">
              <a:solidFill>
                <a:schemeClr val="tx2"/>
              </a:solidFill>
            </a:endParaRPr>
          </a:p>
        </p:txBody>
      </p:sp>
      <p:pic>
        <p:nvPicPr>
          <p:cNvPr id="2053" name="Picture 5" descr="C:\Users\Сотрудник\Desktop\Рабочие файлы\_Праздники\Пресс-Конференция_Госуслуги в мире\img\icons_conference-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2"/>
          <a:stretch/>
        </p:blipFill>
        <p:spPr bwMode="auto">
          <a:xfrm>
            <a:off x="6820612" y="1505486"/>
            <a:ext cx="937380" cy="86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23" name="Группа 22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25" name="Нашивка 24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4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  <p:pic>
        <p:nvPicPr>
          <p:cNvPr id="31" name="Picture 6" descr="C:\Users\Сотрудник\Desktop\Рабочие файлы\_Праздники\Пресс-Конференция_Госуслуги в мире\img\icons_conference-25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32"/>
          <a:stretch/>
        </p:blipFill>
        <p:spPr bwMode="auto">
          <a:xfrm>
            <a:off x="516977" y="2067694"/>
            <a:ext cx="1201660" cy="64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hamatovaor\Users\User\Google Диск\МФЦ\_БРЕНДИРОВАНИЕ И РЕКЛАМА\макеты\_Пиктограммы\icons-03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11"/>
          <a:stretch/>
        </p:blipFill>
        <p:spPr bwMode="auto">
          <a:xfrm>
            <a:off x="3503181" y="975207"/>
            <a:ext cx="1025733" cy="90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5624504" y="1880820"/>
            <a:ext cx="1281980" cy="378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chemeClr val="accent1"/>
                </a:solidFill>
              </a:rPr>
              <a:t>&gt;</a:t>
            </a:r>
            <a:r>
              <a:rPr lang="ru-RU" sz="3600" b="1" dirty="0" smtClean="0">
                <a:solidFill>
                  <a:schemeClr val="accent1"/>
                </a:solidFill>
              </a:rPr>
              <a:t>100</a:t>
            </a:r>
            <a:endParaRPr lang="ru-RU" sz="20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547" y="3268079"/>
            <a:ext cx="538733" cy="538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2627784" y="3537446"/>
            <a:ext cx="2736304" cy="1467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r>
              <a:rPr lang="ru-RU" b="1" dirty="0" smtClean="0">
                <a:solidFill>
                  <a:schemeClr val="accent1"/>
                </a:solidFill>
              </a:rPr>
              <a:t>В том числе обучающих программ </a:t>
            </a:r>
            <a:r>
              <a:rPr lang="ru-RU" b="1" dirty="0" smtClean="0">
                <a:solidFill>
                  <a:schemeClr val="tx2"/>
                </a:solidFill>
              </a:rPr>
              <a:t> по приему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маломобильных граждан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30" name="Picture 4" descr="C:\Users\Сотрудник\Desktop\Рабочие файлы\_Праздники\Пресс-Конференция_Госуслуги в мире\icons_conference-29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3"/>
          <a:stretch/>
        </p:blipFill>
        <p:spPr bwMode="auto">
          <a:xfrm>
            <a:off x="4876800" y="2899722"/>
            <a:ext cx="4267200" cy="224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35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hamatovaor\Users\User\Google Диск\МФЦ\_МЕДИАТЕКА\Презентации\_2015\Дубай_конференция\img\Moscow-Wallpapers-HD-Desktop-BAckground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5" t="13298" b="14004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5165342"/>
          </a:xfrm>
          <a:prstGeom prst="rect">
            <a:avLst/>
          </a:prstGeom>
          <a:solidFill>
            <a:schemeClr val="lt1">
              <a:alpha val="55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-6959" y="2377568"/>
            <a:ext cx="9144000" cy="2787774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17000"/>
                </a:schemeClr>
              </a:gs>
              <a:gs pos="0">
                <a:schemeClr val="bg2">
                  <a:alpha val="61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2695229"/>
            <a:ext cx="7344816" cy="1676721"/>
          </a:xfrm>
        </p:spPr>
        <p:txBody>
          <a:bodyPr>
            <a:noAutofit/>
          </a:bodyPr>
          <a:lstStyle/>
          <a:p>
            <a:pPr algn="r"/>
            <a:r>
              <a:rPr lang="ru-RU" sz="3200" dirty="0" smtClean="0">
                <a:solidFill>
                  <a:schemeClr val="tx2"/>
                </a:solidFill>
              </a:rPr>
              <a:t>Мы слышим, чего хотят посетители, и делаем то, </a:t>
            </a:r>
            <a:br>
              <a:rPr lang="ru-RU" sz="3200" dirty="0" smtClean="0">
                <a:solidFill>
                  <a:schemeClr val="tx2"/>
                </a:solidFill>
              </a:rPr>
            </a:br>
            <a:r>
              <a:rPr lang="ru-RU" sz="3200" dirty="0" smtClean="0">
                <a:solidFill>
                  <a:schemeClr val="tx2"/>
                </a:solidFill>
              </a:rPr>
              <a:t>о чем они просят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9"/>
          </p:nvPr>
        </p:nvSpPr>
        <p:spPr>
          <a:xfrm>
            <a:off x="3815916" y="4371950"/>
            <a:ext cx="4248472" cy="576064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chemeClr val="tx2"/>
                </a:solidFill>
              </a:rPr>
              <a:t>И даже чуточку больше…</a:t>
            </a:r>
            <a:endParaRPr lang="ru-RU" sz="2000" b="1" dirty="0">
              <a:solidFill>
                <a:schemeClr val="tx2"/>
              </a:solidFill>
            </a:endParaRPr>
          </a:p>
        </p:txBody>
      </p:sp>
      <p:pic>
        <p:nvPicPr>
          <p:cNvPr id="2" name="Picture 2" descr="\\hamatovaor\Users\User\Google Диск\МФЦ\_БРЕНДИРОВАНИЕ И РЕКЛАМА\фирстиль\Мои Документы\Исходники\Main\Logo\Rus\logo_Hor_S polzoi-zabotoy-ulibkoy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7494"/>
            <a:ext cx="3324424" cy="186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87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Центр государственных услуг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района Строгино</a:t>
            </a:r>
            <a:r>
              <a:rPr lang="ru-RU" dirty="0" smtClean="0"/>
              <a:t> государственных услуг района Строгино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4" name="Объект 2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 Количество окон приема – 53</a:t>
            </a:r>
          </a:p>
          <a:p>
            <a:endParaRPr lang="ru-RU" dirty="0" smtClean="0"/>
          </a:p>
          <a:p>
            <a:r>
              <a:rPr lang="ru-RU" dirty="0" smtClean="0"/>
              <a:t>2.  Количество сотрудников – 65</a:t>
            </a:r>
          </a:p>
          <a:p>
            <a:endParaRPr lang="ru-RU" dirty="0" smtClean="0"/>
          </a:p>
          <a:p>
            <a:r>
              <a:rPr lang="ru-RU" dirty="0" smtClean="0"/>
              <a:t>3.  Количество государственных услуг, предоставленных в   </a:t>
            </a:r>
          </a:p>
          <a:p>
            <a:pPr>
              <a:buNone/>
            </a:pPr>
            <a:r>
              <a:rPr lang="ru-RU" dirty="0" smtClean="0"/>
              <a:t>            2017 году – </a:t>
            </a:r>
            <a:r>
              <a:rPr lang="ru-RU" dirty="0" smtClean="0"/>
              <a:t>280869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4.  Ежедневное количество посетителей – более 1000 чел.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501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ducypedia.karadimov.info/library/BlankMap-Worl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79" r="1247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>
              <a:alpha val="6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9502"/>
            <a:ext cx="3384376" cy="50405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2011-2017</a:t>
            </a:r>
            <a:endParaRPr lang="ru-RU" sz="2800" dirty="0">
              <a:solidFill>
                <a:schemeClr val="tx2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7236296" y="380391"/>
            <a:ext cx="1907704" cy="540668"/>
            <a:chOff x="6138902" y="-1136662"/>
            <a:chExt cx="2142402" cy="715953"/>
          </a:xfrm>
          <a:solidFill>
            <a:schemeClr val="bg1"/>
          </a:solidFill>
          <a:effectLst/>
        </p:grpSpPr>
        <p:grpSp>
          <p:nvGrpSpPr>
            <p:cNvPr id="11" name="Группа 10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13" name="Нашивка 12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2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noFill/>
          </p:spPr>
          <p:txBody>
            <a:bodyPr vert="horz" lIns="0" tIns="0" rIns="0" bIns="0" rtlCol="0" anchor="t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>
                  <a:solidFill>
                    <a:schemeClr val="bg2"/>
                  </a:solidFill>
                </a:rPr>
                <a:t>МОСКВА</a:t>
              </a:r>
              <a:endParaRPr lang="ru-RU" sz="2000" cap="none" dirty="0">
                <a:solidFill>
                  <a:schemeClr val="bg2"/>
                </a:solidFill>
              </a:endParaRPr>
            </a:p>
          </p:txBody>
        </p:sp>
      </p:grpSp>
      <p:sp>
        <p:nvSpPr>
          <p:cNvPr id="18" name="Заголовок 1"/>
          <p:cNvSpPr txBox="1">
            <a:spLocks/>
          </p:cNvSpPr>
          <p:nvPr/>
        </p:nvSpPr>
        <p:spPr>
          <a:xfrm>
            <a:off x="395536" y="921059"/>
            <a:ext cx="3384376" cy="5040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tx2"/>
                </a:solidFill>
              </a:rPr>
              <a:t>РЕЗУЛЬТАТЫ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931790"/>
            <a:ext cx="2206828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/>
          <a:lstStyle/>
          <a:p>
            <a:r>
              <a:rPr lang="ru-RU" sz="1400" b="1" dirty="0" smtClean="0">
                <a:solidFill>
                  <a:schemeClr val="tx2"/>
                </a:solidFill>
              </a:rPr>
              <a:t>*МОСКВА</a:t>
            </a:r>
            <a:r>
              <a:rPr lang="ru-RU" sz="1400" dirty="0" smtClean="0">
                <a:solidFill>
                  <a:schemeClr val="tx2"/>
                </a:solidFill>
              </a:rPr>
              <a:t> </a:t>
            </a:r>
            <a:r>
              <a:rPr lang="ru-RU" sz="1400" dirty="0">
                <a:solidFill>
                  <a:schemeClr val="tx2"/>
                </a:solidFill>
              </a:rPr>
              <a:t>– </a:t>
            </a:r>
            <a:r>
              <a:rPr lang="ru-RU" sz="1400" dirty="0" smtClean="0">
                <a:solidFill>
                  <a:schemeClr val="tx2"/>
                </a:solidFill>
              </a:rPr>
              <a:t/>
            </a:r>
            <a:br>
              <a:rPr lang="ru-RU" sz="1400" dirty="0" smtClean="0">
                <a:solidFill>
                  <a:schemeClr val="tx2"/>
                </a:solidFill>
              </a:rPr>
            </a:br>
            <a:r>
              <a:rPr lang="ru-RU" sz="1400" dirty="0" smtClean="0">
                <a:solidFill>
                  <a:schemeClr val="tx2"/>
                </a:solidFill>
              </a:rPr>
              <a:t>в </a:t>
            </a:r>
            <a:r>
              <a:rPr lang="ru-RU" sz="1400" dirty="0">
                <a:solidFill>
                  <a:schemeClr val="tx2"/>
                </a:solidFill>
              </a:rPr>
              <a:t>тройке мировых лидеров по развитию госуслуг </a:t>
            </a:r>
            <a:r>
              <a:rPr lang="ru-RU" sz="1400" dirty="0" smtClean="0">
                <a:solidFill>
                  <a:schemeClr val="tx2"/>
                </a:solidFill>
              </a:rPr>
              <a:t>по </a:t>
            </a:r>
            <a:r>
              <a:rPr lang="ru-RU" sz="1400" dirty="0">
                <a:solidFill>
                  <a:schemeClr val="tx2"/>
                </a:solidFill>
              </a:rPr>
              <a:t>итогам исследования, </a:t>
            </a:r>
            <a:r>
              <a:rPr lang="en-US" sz="1400" dirty="0" smtClean="0">
                <a:solidFill>
                  <a:schemeClr val="tx2"/>
                </a:solidFill>
              </a:rPr>
              <a:t/>
            </a:r>
            <a:br>
              <a:rPr lang="en-US" sz="1400" dirty="0" smtClean="0">
                <a:solidFill>
                  <a:schemeClr val="tx2"/>
                </a:solidFill>
              </a:rPr>
            </a:br>
            <a:r>
              <a:rPr lang="ru-RU" sz="1400" dirty="0" smtClean="0">
                <a:solidFill>
                  <a:schemeClr val="tx2"/>
                </a:solidFill>
              </a:rPr>
              <a:t>проведенного </a:t>
            </a:r>
            <a:r>
              <a:rPr lang="en-US" sz="1400" dirty="0" smtClean="0">
                <a:solidFill>
                  <a:schemeClr val="tx2"/>
                </a:solidFill>
              </a:rPr>
              <a:t>PricewaterhouseCoopers</a:t>
            </a:r>
            <a:endParaRPr lang="ru-RU" sz="1400" dirty="0">
              <a:solidFill>
                <a:schemeClr val="tx2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339752" y="28638"/>
            <a:ext cx="5555905" cy="5040000"/>
            <a:chOff x="2536304" y="28638"/>
            <a:chExt cx="5555905" cy="50400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36304" y="28638"/>
              <a:ext cx="5555905" cy="50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Прямоугольник 19"/>
            <p:cNvSpPr/>
            <p:nvPr/>
          </p:nvSpPr>
          <p:spPr>
            <a:xfrm>
              <a:off x="5652120" y="2139702"/>
              <a:ext cx="216024" cy="3240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sz="1400" b="1" dirty="0" smtClean="0">
                  <a:solidFill>
                    <a:schemeClr val="accent4">
                      <a:lumMod val="75000"/>
                    </a:schemeClr>
                  </a:solidFill>
                </a:rPr>
                <a:t>*</a:t>
              </a:r>
              <a:endParaRPr lang="ru-RU" sz="1400" b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805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062" y="7033"/>
            <a:ext cx="9159061" cy="515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5136467"/>
          </a:xfrm>
          <a:prstGeom prst="rect">
            <a:avLst/>
          </a:prstGeom>
          <a:solidFill>
            <a:schemeClr val="lt1">
              <a:alpha val="21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 rot="16200000">
            <a:off x="-1855471" y="2766909"/>
            <a:ext cx="4212515" cy="501574"/>
          </a:xfrm>
        </p:spPr>
        <p:txBody>
          <a:bodyPr anchor="ctr">
            <a:norm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ДОСТУПНОСТЬ УСЛУГ</a:t>
            </a:r>
            <a:endParaRPr lang="ru-RU" sz="20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787661" y="1169559"/>
            <a:ext cx="1224137" cy="1569103"/>
            <a:chOff x="753130" y="1283269"/>
            <a:chExt cx="1224137" cy="1569103"/>
          </a:xfrm>
        </p:grpSpPr>
        <p:sp>
          <p:nvSpPr>
            <p:cNvPr id="9" name="Объект 6"/>
            <p:cNvSpPr txBox="1">
              <a:spLocks/>
            </p:cNvSpPr>
            <p:nvPr/>
          </p:nvSpPr>
          <p:spPr>
            <a:xfrm>
              <a:off x="753130" y="2075357"/>
              <a:ext cx="1224137" cy="777015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None/>
              </a:pPr>
              <a:r>
                <a:rPr lang="en-US" sz="3200" dirty="0" smtClean="0"/>
                <a:t>1</a:t>
              </a:r>
              <a:r>
                <a:rPr lang="ru-RU" sz="3200" dirty="0" smtClean="0"/>
                <a:t>70</a:t>
              </a:r>
              <a:r>
                <a:rPr lang="en-US" sz="3200" dirty="0" smtClean="0"/>
                <a:t> </a:t>
              </a:r>
              <a:r>
                <a:rPr lang="ru-RU" sz="3200" dirty="0" smtClean="0"/>
                <a:t/>
              </a:r>
              <a:br>
                <a:rPr lang="ru-RU" sz="3200" dirty="0" smtClean="0"/>
              </a:br>
              <a:r>
                <a:rPr lang="ru-RU" sz="1800" cap="none" dirty="0" smtClean="0">
                  <a:solidFill>
                    <a:schemeClr val="tx2"/>
                  </a:solidFill>
                </a:rPr>
                <a:t>услуг</a:t>
              </a:r>
              <a:endParaRPr lang="ru-RU" sz="1600" b="0" cap="none" dirty="0">
                <a:solidFill>
                  <a:schemeClr val="tx2"/>
                </a:solidFill>
              </a:endParaRPr>
            </a:p>
          </p:txBody>
        </p:sp>
        <p:pic>
          <p:nvPicPr>
            <p:cNvPr id="10" name="Picture 3" descr="C:\Users\Сотрудник\Desktop\Рабочие файлы\Листовки, брошюры\Листовка_Сбербанк+МД\PPT\ppt_icons-09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990" y="1283269"/>
              <a:ext cx="712417" cy="7124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Группа 36"/>
          <p:cNvGrpSpPr/>
          <p:nvPr/>
        </p:nvGrpSpPr>
        <p:grpSpPr>
          <a:xfrm>
            <a:off x="0" y="683560"/>
            <a:ext cx="9144000" cy="630785"/>
            <a:chOff x="-445249" y="880804"/>
            <a:chExt cx="9144000" cy="630785"/>
          </a:xfrm>
        </p:grpSpPr>
        <p:cxnSp>
          <p:nvCxnSpPr>
            <p:cNvPr id="38" name="Прямая соединительная линия 37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/>
        </p:nvGrpSpPr>
        <p:grpSpPr>
          <a:xfrm>
            <a:off x="3563888" y="1203168"/>
            <a:ext cx="2088232" cy="1682070"/>
            <a:chOff x="4302872" y="1093191"/>
            <a:chExt cx="2088232" cy="1682070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4302872" y="1779661"/>
              <a:ext cx="2088232" cy="995600"/>
              <a:chOff x="3527246" y="2420888"/>
              <a:chExt cx="2088232" cy="995600"/>
            </a:xfrm>
          </p:grpSpPr>
          <p:sp>
            <p:nvSpPr>
              <p:cNvPr id="41" name="Объект 6"/>
              <p:cNvSpPr txBox="1">
                <a:spLocks/>
              </p:cNvSpPr>
              <p:nvPr/>
            </p:nvSpPr>
            <p:spPr>
              <a:xfrm>
                <a:off x="4097110" y="2420888"/>
                <a:ext cx="1010551" cy="432048"/>
              </a:xfrm>
              <a:prstGeom prst="rect">
                <a:avLst/>
              </a:prstGeom>
            </p:spPr>
            <p:txBody>
              <a:bodyPr vert="horz" lIns="0" tIns="0" rIns="0" bIns="0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ru-RU" sz="3200" dirty="0" smtClean="0"/>
                  <a:t>127</a:t>
                </a:r>
                <a:endParaRPr lang="ru-RU" sz="11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3" name="Объект 6"/>
              <p:cNvSpPr txBox="1">
                <a:spLocks/>
              </p:cNvSpPr>
              <p:nvPr/>
            </p:nvSpPr>
            <p:spPr>
              <a:xfrm>
                <a:off x="3527246" y="2861071"/>
                <a:ext cx="2088232" cy="555417"/>
              </a:xfrm>
              <a:prstGeom prst="rect">
                <a:avLst/>
              </a:prstGeom>
            </p:spPr>
            <p:txBody>
              <a:bodyPr vert="horz" lIns="0" tIns="0" rIns="0" bIns="0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ru-RU" sz="1800" cap="none" dirty="0" smtClean="0">
                    <a:solidFill>
                      <a:schemeClr val="tx2"/>
                    </a:solidFill>
                  </a:rPr>
                  <a:t>центров </a:t>
                </a:r>
                <a:br>
                  <a:rPr lang="ru-RU" sz="1800" cap="none" dirty="0" smtClean="0">
                    <a:solidFill>
                      <a:schemeClr val="tx2"/>
                    </a:solidFill>
                  </a:rPr>
                </a:br>
                <a:r>
                  <a:rPr lang="ru-RU" sz="1800" cap="none" dirty="0" smtClean="0">
                    <a:solidFill>
                      <a:schemeClr val="tx2"/>
                    </a:solidFill>
                  </a:rPr>
                  <a:t>госуслуг</a:t>
                </a:r>
                <a:endParaRPr lang="ru-RU" sz="11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5004614" y="1093191"/>
              <a:ext cx="875668" cy="658196"/>
              <a:chOff x="4591160" y="1188221"/>
              <a:chExt cx="749239" cy="563166"/>
            </a:xfrm>
          </p:grpSpPr>
          <p:grpSp>
            <p:nvGrpSpPr>
              <p:cNvPr id="3" name="Группа 2"/>
              <p:cNvGrpSpPr/>
              <p:nvPr/>
            </p:nvGrpSpPr>
            <p:grpSpPr>
              <a:xfrm>
                <a:off x="4591160" y="1233474"/>
                <a:ext cx="749239" cy="355188"/>
                <a:chOff x="4591160" y="1233474"/>
                <a:chExt cx="749239" cy="355188"/>
              </a:xfrm>
            </p:grpSpPr>
            <p:pic>
              <p:nvPicPr>
                <p:cNvPr id="71" name="Picture 3" descr="\\hamatovaor\Users\User\Google Диск\МФЦ\_МЕДИАТЕКА\Презентации\_2015\Дубай_конференция\img\images+icons-24.png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51469" y="1233474"/>
                  <a:ext cx="288930" cy="35518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2" name="Picture 3" descr="\\hamatovaor\Users\User\Google Диск\МФЦ\_МЕДИАТЕКА\Презентации\_2015\Дубай_конференция\img\images+icons-24.png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91160" y="1233474"/>
                  <a:ext cx="288930" cy="35518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5123" name="Picture 3" descr="\\hamatovaor\Users\User\Google Диск\МФЦ\_МЕДИАТЕКА\Презентации\_2015\Дубай_конференция\img\images+icons-24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36724" y="1188221"/>
                <a:ext cx="458110" cy="5631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5" name="Группа 4"/>
          <p:cNvGrpSpPr/>
          <p:nvPr/>
        </p:nvGrpSpPr>
        <p:grpSpPr>
          <a:xfrm>
            <a:off x="3341289" y="3345828"/>
            <a:ext cx="2628292" cy="1530178"/>
            <a:chOff x="549708" y="3487573"/>
            <a:chExt cx="2628292" cy="1530178"/>
          </a:xfrm>
        </p:grpSpPr>
        <p:sp>
          <p:nvSpPr>
            <p:cNvPr id="20" name="Объект 6"/>
            <p:cNvSpPr txBox="1">
              <a:spLocks/>
            </p:cNvSpPr>
            <p:nvPr/>
          </p:nvSpPr>
          <p:spPr>
            <a:xfrm>
              <a:off x="549708" y="4212205"/>
              <a:ext cx="2628292" cy="805546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Bef>
                  <a:spcPts val="0"/>
                </a:spcBef>
                <a:buNone/>
              </a:pPr>
              <a:r>
                <a:rPr lang="en-US" sz="3200" dirty="0" smtClean="0"/>
                <a:t>&gt;</a:t>
              </a:r>
              <a:r>
                <a:rPr lang="ru-RU" sz="3200" dirty="0" smtClean="0"/>
                <a:t>6</a:t>
              </a:r>
              <a:r>
                <a:rPr lang="en-US" sz="3200" dirty="0" smtClean="0"/>
                <a:t> 000</a:t>
              </a:r>
              <a:endParaRPr lang="ru-RU" sz="3200" dirty="0"/>
            </a:p>
            <a:p>
              <a:pPr marL="0" indent="0" algn="ctr">
                <a:spcBef>
                  <a:spcPts val="0"/>
                </a:spcBef>
                <a:buNone/>
              </a:pPr>
              <a:r>
                <a:rPr lang="ru-RU" sz="1800" cap="none" dirty="0" smtClean="0">
                  <a:solidFill>
                    <a:schemeClr val="tx2"/>
                  </a:solidFill>
                </a:rPr>
                <a:t>окон приёма</a:t>
              </a:r>
              <a:endParaRPr lang="ru-RU" b="0" cap="none" dirty="0">
                <a:solidFill>
                  <a:schemeClr val="tx2"/>
                </a:solidFill>
              </a:endParaRPr>
            </a:p>
          </p:txBody>
        </p:sp>
        <p:pic>
          <p:nvPicPr>
            <p:cNvPr id="5126" name="Picture 6" descr="C:\Users\Сотрудник\Desktop\images+icons-09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29" t="7557" r="5226" b="11601"/>
            <a:stretch/>
          </p:blipFill>
          <p:spPr bwMode="auto">
            <a:xfrm>
              <a:off x="1568220" y="3487573"/>
              <a:ext cx="720618" cy="644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5756526" y="3386992"/>
            <a:ext cx="2352795" cy="1489013"/>
            <a:chOff x="3256434" y="3528737"/>
            <a:chExt cx="2352795" cy="1489013"/>
          </a:xfrm>
        </p:grpSpPr>
        <p:sp>
          <p:nvSpPr>
            <p:cNvPr id="14" name="Объект 6"/>
            <p:cNvSpPr txBox="1">
              <a:spLocks/>
            </p:cNvSpPr>
            <p:nvPr/>
          </p:nvSpPr>
          <p:spPr>
            <a:xfrm>
              <a:off x="3256434" y="4194989"/>
              <a:ext cx="2352795" cy="822761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2800" dirty="0" smtClean="0"/>
                <a:t>&gt;</a:t>
              </a:r>
              <a:r>
                <a:rPr lang="ru-RU" sz="3200" dirty="0" smtClean="0"/>
                <a:t>70</a:t>
              </a:r>
              <a:r>
                <a:rPr lang="en-US" sz="3200" dirty="0" smtClean="0"/>
                <a:t> 000</a:t>
              </a:r>
              <a:r>
                <a:rPr lang="ru-RU" sz="3200" dirty="0" smtClean="0"/>
                <a:t/>
              </a:r>
              <a:br>
                <a:rPr lang="ru-RU" sz="3200" dirty="0" smtClean="0"/>
              </a:br>
              <a:r>
                <a:rPr lang="ru-RU" sz="1800" cap="none" dirty="0" smtClean="0">
                  <a:solidFill>
                    <a:schemeClr val="tx2"/>
                  </a:solidFill>
                </a:rPr>
                <a:t>посетителей в день</a:t>
              </a:r>
              <a:endParaRPr lang="ru-RU" sz="1100" dirty="0">
                <a:solidFill>
                  <a:schemeClr val="tx2"/>
                </a:solidFill>
              </a:endParaRPr>
            </a:p>
          </p:txBody>
        </p:sp>
        <p:pic>
          <p:nvPicPr>
            <p:cNvPr id="5127" name="Picture 7" descr="C:\Users\Сотрудник\Desktop\images+icons-17.pn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40" t="9995" r="14643" b="12916"/>
            <a:stretch/>
          </p:blipFill>
          <p:spPr bwMode="auto">
            <a:xfrm>
              <a:off x="4172474" y="3528737"/>
              <a:ext cx="700262" cy="672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1115616" y="3257791"/>
            <a:ext cx="2225673" cy="1762231"/>
            <a:chOff x="1907703" y="1111004"/>
            <a:chExt cx="2225673" cy="1762231"/>
          </a:xfrm>
        </p:grpSpPr>
        <p:sp>
          <p:nvSpPr>
            <p:cNvPr id="11" name="Объект 6"/>
            <p:cNvSpPr txBox="1">
              <a:spLocks/>
            </p:cNvSpPr>
            <p:nvPr/>
          </p:nvSpPr>
          <p:spPr>
            <a:xfrm>
              <a:off x="1907703" y="2201803"/>
              <a:ext cx="2225673" cy="671432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80000"/>
                </a:lnSpc>
                <a:spcBef>
                  <a:spcPts val="0"/>
                </a:spcBef>
                <a:buNone/>
              </a:pPr>
              <a:r>
                <a:rPr lang="ru-RU" sz="1800" cap="none" dirty="0" smtClean="0">
                  <a:solidFill>
                    <a:schemeClr val="tx2"/>
                  </a:solidFill>
                </a:rPr>
                <a:t>Услуг</a:t>
              </a:r>
              <a:br>
                <a:rPr lang="ru-RU" sz="1800" cap="none" dirty="0" smtClean="0">
                  <a:solidFill>
                    <a:schemeClr val="tx2"/>
                  </a:solidFill>
                </a:rPr>
              </a:br>
              <a:r>
                <a:rPr lang="ru-RU" sz="1800" cap="none" dirty="0" smtClean="0">
                  <a:solidFill>
                    <a:schemeClr val="tx2"/>
                  </a:solidFill>
                </a:rPr>
                <a:t>без привязки </a:t>
              </a:r>
              <a:br>
                <a:rPr lang="ru-RU" sz="1800" cap="none" dirty="0" smtClean="0">
                  <a:solidFill>
                    <a:schemeClr val="tx2"/>
                  </a:solidFill>
                </a:rPr>
              </a:br>
              <a:r>
                <a:rPr lang="ru-RU" sz="1800" cap="none" dirty="0" smtClean="0">
                  <a:solidFill>
                    <a:schemeClr val="tx2"/>
                  </a:solidFill>
                </a:rPr>
                <a:t>к месту прописки</a:t>
              </a:r>
              <a:endParaRPr lang="ru-RU" sz="1800" cap="none" dirty="0">
                <a:solidFill>
                  <a:schemeClr val="tx2"/>
                </a:solidFill>
              </a:endParaRPr>
            </a:p>
          </p:txBody>
        </p:sp>
        <p:grpSp>
          <p:nvGrpSpPr>
            <p:cNvPr id="35" name="Группа 34"/>
            <p:cNvGrpSpPr/>
            <p:nvPr/>
          </p:nvGrpSpPr>
          <p:grpSpPr>
            <a:xfrm>
              <a:off x="2575853" y="1111004"/>
              <a:ext cx="993288" cy="993288"/>
              <a:chOff x="2152631" y="1111004"/>
              <a:chExt cx="993288" cy="993288"/>
            </a:xfrm>
          </p:grpSpPr>
          <p:pic>
            <p:nvPicPr>
              <p:cNvPr id="5132" name="Picture 12" descr="C:\Users\Сотрудник\Desktop\images+icons-26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2631" y="1111004"/>
                <a:ext cx="993288" cy="9932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" name="Прямоугольник 30"/>
              <p:cNvSpPr/>
              <p:nvPr/>
            </p:nvSpPr>
            <p:spPr>
              <a:xfrm>
                <a:off x="2226724" y="1321683"/>
                <a:ext cx="845104" cy="5847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ru-RU" sz="3200" b="1" cap="all" dirty="0" smtClean="0">
                    <a:solidFill>
                      <a:schemeClr val="accent1"/>
                    </a:solidFill>
                  </a:rPr>
                  <a:t>9</a:t>
                </a:r>
                <a:r>
                  <a:rPr lang="en-US" sz="3200" b="1" cap="all" dirty="0" smtClean="0">
                    <a:solidFill>
                      <a:schemeClr val="accent1"/>
                    </a:solidFill>
                  </a:rPr>
                  <a:t>8</a:t>
                </a:r>
                <a:r>
                  <a:rPr lang="ru-RU" b="1" cap="all" dirty="0" smtClean="0">
                    <a:solidFill>
                      <a:schemeClr val="accent1"/>
                    </a:solidFill>
                  </a:rPr>
                  <a:t>%</a:t>
                </a:r>
                <a:endParaRPr lang="ru-RU" b="1" cap="all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18" name="Группа 17"/>
          <p:cNvGrpSpPr/>
          <p:nvPr/>
        </p:nvGrpSpPr>
        <p:grpSpPr>
          <a:xfrm>
            <a:off x="5621855" y="1169559"/>
            <a:ext cx="2487467" cy="1832735"/>
            <a:chOff x="6470752" y="1059582"/>
            <a:chExt cx="2487467" cy="1832735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7216745" y="1059582"/>
              <a:ext cx="723118" cy="812691"/>
              <a:chOff x="7216745" y="1059582"/>
              <a:chExt cx="723118" cy="812691"/>
            </a:xfrm>
          </p:grpSpPr>
          <p:pic>
            <p:nvPicPr>
              <p:cNvPr id="5128" name="Picture 8" descr="C:\Users\Сотрудник\Desktop\images+icons-20.png"/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690" r="5835" b="5443"/>
              <a:stretch/>
            </p:blipFill>
            <p:spPr bwMode="auto">
              <a:xfrm>
                <a:off x="7216745" y="1059582"/>
                <a:ext cx="723118" cy="7601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Прямоугольник 28"/>
              <p:cNvSpPr/>
              <p:nvPr/>
            </p:nvSpPr>
            <p:spPr>
              <a:xfrm>
                <a:off x="7372158" y="1287498"/>
                <a:ext cx="41229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3200" b="1" dirty="0">
                    <a:solidFill>
                      <a:schemeClr val="accent1"/>
                    </a:solidFill>
                  </a:rPr>
                  <a:t>7</a:t>
                </a:r>
                <a:endParaRPr lang="ru-RU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33" name="Группа 32"/>
            <p:cNvGrpSpPr/>
            <p:nvPr/>
          </p:nvGrpSpPr>
          <p:grpSpPr>
            <a:xfrm>
              <a:off x="6470752" y="1819715"/>
              <a:ext cx="2251962" cy="1072602"/>
              <a:chOff x="6470752" y="1819715"/>
              <a:chExt cx="2251962" cy="1072602"/>
            </a:xfrm>
          </p:grpSpPr>
          <p:sp>
            <p:nvSpPr>
              <p:cNvPr id="25" name="Объект 6"/>
              <p:cNvSpPr txBox="1">
                <a:spLocks/>
              </p:cNvSpPr>
              <p:nvPr/>
            </p:nvSpPr>
            <p:spPr>
              <a:xfrm>
                <a:off x="6605423" y="1819715"/>
                <a:ext cx="2117291" cy="319987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ru-RU" sz="1600" cap="none" dirty="0" smtClean="0">
                    <a:solidFill>
                      <a:schemeClr val="tx2"/>
                    </a:solidFill>
                  </a:rPr>
                  <a:t>в неделю</a:t>
                </a:r>
                <a:endParaRPr lang="ru-RU" sz="105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Объект 6"/>
              <p:cNvSpPr txBox="1">
                <a:spLocks/>
              </p:cNvSpPr>
              <p:nvPr/>
            </p:nvSpPr>
            <p:spPr>
              <a:xfrm>
                <a:off x="6470752" y="2139702"/>
                <a:ext cx="1743786" cy="38850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70000"/>
                  </a:lnSpc>
                  <a:buNone/>
                </a:pPr>
                <a:r>
                  <a:rPr lang="ru-RU" sz="1800" cap="none" dirty="0" smtClean="0">
                    <a:solidFill>
                      <a:schemeClr val="tx2"/>
                    </a:solidFill>
                  </a:rPr>
                  <a:t>с</a:t>
                </a:r>
                <a:r>
                  <a:rPr lang="en-US" sz="1800" cap="none" dirty="0" smtClean="0">
                    <a:solidFill>
                      <a:schemeClr val="tx2"/>
                    </a:solidFill>
                  </a:rPr>
                  <a:t> </a:t>
                </a:r>
                <a:r>
                  <a:rPr lang="ru-RU" sz="1800" cap="none" dirty="0" smtClean="0">
                    <a:solidFill>
                      <a:schemeClr val="tx2"/>
                    </a:solidFill>
                  </a:rPr>
                  <a:t> </a:t>
                </a:r>
                <a:r>
                  <a:rPr lang="ru-RU" sz="3200" dirty="0" smtClean="0"/>
                  <a:t>8:00</a:t>
                </a:r>
                <a:endParaRPr lang="ru-RU" sz="3200" dirty="0"/>
              </a:p>
            </p:txBody>
          </p:sp>
          <p:sp>
            <p:nvSpPr>
              <p:cNvPr id="80" name="Объект 6"/>
              <p:cNvSpPr txBox="1">
                <a:spLocks/>
              </p:cNvSpPr>
              <p:nvPr/>
            </p:nvSpPr>
            <p:spPr>
              <a:xfrm>
                <a:off x="6573025" y="2503809"/>
                <a:ext cx="1641513" cy="388508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70000"/>
                  </a:lnSpc>
                  <a:buNone/>
                </a:pPr>
                <a:r>
                  <a:rPr lang="ru-RU" sz="1800" cap="none" dirty="0" smtClean="0">
                    <a:solidFill>
                      <a:schemeClr val="tx2"/>
                    </a:solidFill>
                  </a:rPr>
                  <a:t>до </a:t>
                </a:r>
                <a:r>
                  <a:rPr lang="ru-RU" sz="3200" dirty="0" smtClean="0"/>
                  <a:t>20:00</a:t>
                </a:r>
                <a:endParaRPr lang="ru-RU" sz="3200" dirty="0"/>
              </a:p>
            </p:txBody>
          </p:sp>
        </p:grpSp>
        <p:pic>
          <p:nvPicPr>
            <p:cNvPr id="5133" name="Picture 13" descr="C:\Users\Сотрудник\Desktop\Untitled-1-01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8152" y="2139702"/>
              <a:ext cx="640067" cy="63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9" name="Группа 98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100" name="Группа 99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102" name="Нашивка 101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03" name="Прямоугольник 102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01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7092280" y="1462458"/>
            <a:ext cx="8034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дней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pic>
        <p:nvPicPr>
          <p:cNvPr id="64" name="Picture 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2339752" y="211428"/>
            <a:ext cx="4524741" cy="512438"/>
            <a:chOff x="2339752" y="211428"/>
            <a:chExt cx="4524741" cy="512438"/>
          </a:xfrm>
        </p:grpSpPr>
        <p:sp>
          <p:nvSpPr>
            <p:cNvPr id="66" name="Объект 6"/>
            <p:cNvSpPr txBox="1">
              <a:spLocks/>
            </p:cNvSpPr>
            <p:nvPr/>
          </p:nvSpPr>
          <p:spPr>
            <a:xfrm>
              <a:off x="2944052" y="211428"/>
              <a:ext cx="557855" cy="357495"/>
            </a:xfrm>
            <a:prstGeom prst="rect">
              <a:avLst/>
            </a:prstGeom>
          </p:spPr>
          <p:txBody>
            <a:bodyPr vert="horz" lIns="0" tIns="9360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cap="none" dirty="0" smtClean="0">
                  <a:solidFill>
                    <a:schemeClr val="bg1">
                      <a:lumMod val="75000"/>
                    </a:schemeClr>
                  </a:solidFill>
                </a:rPr>
                <a:t>2011</a:t>
              </a:r>
              <a:endParaRPr lang="ru-RU" sz="1600" cap="none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7" name="Объект 6"/>
            <p:cNvSpPr txBox="1">
              <a:spLocks/>
            </p:cNvSpPr>
            <p:nvPr/>
          </p:nvSpPr>
          <p:spPr>
            <a:xfrm>
              <a:off x="3529953" y="211428"/>
              <a:ext cx="557855" cy="357495"/>
            </a:xfrm>
            <a:prstGeom prst="rect">
              <a:avLst/>
            </a:prstGeom>
          </p:spPr>
          <p:txBody>
            <a:bodyPr vert="horz" lIns="0" tIns="9360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cap="none" dirty="0" smtClean="0">
                  <a:solidFill>
                    <a:schemeClr val="bg1">
                      <a:lumMod val="75000"/>
                    </a:schemeClr>
                  </a:solidFill>
                </a:rPr>
                <a:t>2012</a:t>
              </a:r>
              <a:endParaRPr lang="ru-RU" sz="1600" cap="none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8" name="Объект 6"/>
            <p:cNvSpPr txBox="1">
              <a:spLocks/>
            </p:cNvSpPr>
            <p:nvPr/>
          </p:nvSpPr>
          <p:spPr>
            <a:xfrm>
              <a:off x="4092180" y="211428"/>
              <a:ext cx="557855" cy="357495"/>
            </a:xfrm>
            <a:prstGeom prst="rect">
              <a:avLst/>
            </a:prstGeom>
          </p:spPr>
          <p:txBody>
            <a:bodyPr vert="horz" lIns="0" tIns="9360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cap="none" dirty="0" smtClean="0">
                  <a:solidFill>
                    <a:schemeClr val="bg1">
                      <a:lumMod val="75000"/>
                    </a:schemeClr>
                  </a:solidFill>
                </a:rPr>
                <a:t>2013</a:t>
              </a:r>
              <a:endParaRPr lang="ru-RU" sz="1600" cap="none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69" name="Объект 6"/>
            <p:cNvSpPr txBox="1">
              <a:spLocks/>
            </p:cNvSpPr>
            <p:nvPr/>
          </p:nvSpPr>
          <p:spPr>
            <a:xfrm>
              <a:off x="4644122" y="211428"/>
              <a:ext cx="557855" cy="357495"/>
            </a:xfrm>
            <a:prstGeom prst="rect">
              <a:avLst/>
            </a:prstGeom>
          </p:spPr>
          <p:txBody>
            <a:bodyPr vert="horz" lIns="0" tIns="9360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cap="none" dirty="0" smtClean="0">
                  <a:solidFill>
                    <a:schemeClr val="bg1">
                      <a:lumMod val="75000"/>
                    </a:schemeClr>
                  </a:solidFill>
                </a:rPr>
                <a:t>2014</a:t>
              </a:r>
              <a:endParaRPr lang="ru-RU" sz="1600" cap="none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70" name="Объект 6"/>
            <p:cNvSpPr txBox="1">
              <a:spLocks/>
            </p:cNvSpPr>
            <p:nvPr/>
          </p:nvSpPr>
          <p:spPr>
            <a:xfrm>
              <a:off x="5198670" y="211428"/>
              <a:ext cx="557855" cy="357495"/>
            </a:xfrm>
            <a:prstGeom prst="rect">
              <a:avLst/>
            </a:prstGeom>
          </p:spPr>
          <p:txBody>
            <a:bodyPr vert="horz" lIns="0" tIns="9360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cap="none" dirty="0" smtClean="0">
                  <a:solidFill>
                    <a:schemeClr val="bg1">
                      <a:lumMod val="75000"/>
                    </a:schemeClr>
                  </a:solidFill>
                </a:rPr>
                <a:t>2015</a:t>
              </a:r>
              <a:endParaRPr lang="ru-RU" sz="1600" cap="none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73" name="Объект 6"/>
            <p:cNvSpPr txBox="1">
              <a:spLocks/>
            </p:cNvSpPr>
            <p:nvPr/>
          </p:nvSpPr>
          <p:spPr>
            <a:xfrm>
              <a:off x="2339752" y="211428"/>
              <a:ext cx="557855" cy="357495"/>
            </a:xfrm>
            <a:prstGeom prst="rect">
              <a:avLst/>
            </a:prstGeom>
          </p:spPr>
          <p:txBody>
            <a:bodyPr vert="horz" lIns="0" tIns="9360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600" cap="none" dirty="0" smtClean="0">
                  <a:solidFill>
                    <a:schemeClr val="bg1">
                      <a:lumMod val="50000"/>
                    </a:schemeClr>
                  </a:solidFill>
                </a:rPr>
                <a:t>…</a:t>
              </a:r>
              <a:endParaRPr lang="ru-RU" sz="1600" cap="none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74" name="Прямая соединительная линия 73"/>
            <p:cNvCxnSpPr>
              <a:endCxn id="84" idx="2"/>
            </p:cNvCxnSpPr>
            <p:nvPr/>
          </p:nvCxnSpPr>
          <p:spPr>
            <a:xfrm flipV="1">
              <a:off x="2650693" y="632638"/>
              <a:ext cx="3843055" cy="1"/>
            </a:xfrm>
            <a:prstGeom prst="line">
              <a:avLst/>
            </a:prstGeom>
            <a:ln w="47625">
              <a:gradFill>
                <a:gsLst>
                  <a:gs pos="100000">
                    <a:schemeClr val="accent1"/>
                  </a:gs>
                  <a:gs pos="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5" name="Овал 74"/>
            <p:cNvSpPr/>
            <p:nvPr/>
          </p:nvSpPr>
          <p:spPr>
            <a:xfrm>
              <a:off x="2525704" y="568923"/>
              <a:ext cx="154942" cy="15494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76" name="Овал 75"/>
            <p:cNvSpPr/>
            <p:nvPr/>
          </p:nvSpPr>
          <p:spPr>
            <a:xfrm>
              <a:off x="3130003" y="568923"/>
              <a:ext cx="154942" cy="15494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77" name="Овал 76"/>
            <p:cNvSpPr/>
            <p:nvPr/>
          </p:nvSpPr>
          <p:spPr>
            <a:xfrm>
              <a:off x="3715905" y="568923"/>
              <a:ext cx="154942" cy="15494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4278132" y="568923"/>
              <a:ext cx="154942" cy="15494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79" name="Овал 78"/>
            <p:cNvSpPr/>
            <p:nvPr/>
          </p:nvSpPr>
          <p:spPr>
            <a:xfrm>
              <a:off x="4830074" y="568923"/>
              <a:ext cx="154942" cy="15494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81" name="Овал 80"/>
            <p:cNvSpPr/>
            <p:nvPr/>
          </p:nvSpPr>
          <p:spPr>
            <a:xfrm>
              <a:off x="5384621" y="555166"/>
              <a:ext cx="154942" cy="15494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82" name="Овал 81"/>
            <p:cNvSpPr/>
            <p:nvPr/>
          </p:nvSpPr>
          <p:spPr>
            <a:xfrm>
              <a:off x="5950240" y="555166"/>
              <a:ext cx="154943" cy="15494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83" name="Объект 6"/>
            <p:cNvSpPr txBox="1">
              <a:spLocks/>
            </p:cNvSpPr>
            <p:nvPr/>
          </p:nvSpPr>
          <p:spPr>
            <a:xfrm>
              <a:off x="5748783" y="211428"/>
              <a:ext cx="557855" cy="357495"/>
            </a:xfrm>
            <a:prstGeom prst="rect">
              <a:avLst/>
            </a:prstGeom>
          </p:spPr>
          <p:txBody>
            <a:bodyPr vert="horz" lIns="0" tIns="9360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600" cap="none" dirty="0" smtClean="0">
                  <a:solidFill>
                    <a:schemeClr val="bg1">
                      <a:lumMod val="75000"/>
                    </a:schemeClr>
                  </a:solidFill>
                </a:rPr>
                <a:t>2016</a:t>
              </a:r>
              <a:endParaRPr lang="ru-RU" sz="1600" cap="none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84" name="Овал 83"/>
            <p:cNvSpPr/>
            <p:nvPr/>
          </p:nvSpPr>
          <p:spPr>
            <a:xfrm>
              <a:off x="6493748" y="555166"/>
              <a:ext cx="154943" cy="1549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85" name="Объект 6"/>
            <p:cNvSpPr txBox="1">
              <a:spLocks/>
            </p:cNvSpPr>
            <p:nvPr/>
          </p:nvSpPr>
          <p:spPr>
            <a:xfrm>
              <a:off x="6306638" y="211428"/>
              <a:ext cx="557855" cy="357495"/>
            </a:xfrm>
            <a:prstGeom prst="rect">
              <a:avLst/>
            </a:prstGeom>
          </p:spPr>
          <p:txBody>
            <a:bodyPr vert="horz" lIns="0" tIns="9360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600" cap="none" dirty="0" smtClean="0"/>
                <a:t>2017</a:t>
              </a:r>
              <a:endParaRPr lang="ru-RU" sz="1600" cap="none" dirty="0"/>
            </a:p>
          </p:txBody>
        </p:sp>
      </p:grpSp>
    </p:spTree>
    <p:extLst>
      <p:ext uri="{BB962C8B-B14F-4D97-AF65-F5344CB8AC3E}">
        <p14:creationId xmlns:p14="http://schemas.microsoft.com/office/powerpoint/2010/main" val="110209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0" y="683560"/>
            <a:ext cx="9144000" cy="630785"/>
            <a:chOff x="-445249" y="880804"/>
            <a:chExt cx="9144000" cy="630785"/>
          </a:xfrm>
        </p:grpSpPr>
        <p:cxnSp>
          <p:nvCxnSpPr>
            <p:cNvPr id="38" name="Прямая соединительная линия 37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Группа 98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100" name="Группа 99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102" name="Нашивка 101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03" name="Прямоугольник 102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01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  <p:pic>
        <p:nvPicPr>
          <p:cNvPr id="6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Заголовок 6"/>
          <p:cNvSpPr>
            <a:spLocks noGrp="1"/>
          </p:cNvSpPr>
          <p:nvPr>
            <p:ph type="title"/>
          </p:nvPr>
        </p:nvSpPr>
        <p:spPr>
          <a:xfrm>
            <a:off x="2411760" y="181323"/>
            <a:ext cx="4752528" cy="611393"/>
          </a:xfrm>
        </p:spPr>
        <p:txBody>
          <a:bodyPr anchor="ctr"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Наше место в России</a:t>
            </a:r>
            <a:endParaRPr lang="ru-RU" dirty="0">
              <a:solidFill>
                <a:schemeClr val="tx2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49286" y="2246374"/>
            <a:ext cx="8245428" cy="2917664"/>
            <a:chOff x="2211071" y="2258878"/>
            <a:chExt cx="6612383" cy="2339807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36506" y="2273394"/>
              <a:ext cx="2304256" cy="2304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" descr="\\hamatovaor\Users\User\Google Диск\МФЦ\_БРЕНДИРОВАНИЕ И РЕКЛАМА\макеты\3_Рекламная, полиграфическая и промо продукция\Реклама в прессу\Первые среди лучших (Москва, Россия и мир)\Social_Инфографика_данные по РФ и Москве-04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9454" y="2258878"/>
              <a:ext cx="2304000" cy="23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11071" y="2294709"/>
              <a:ext cx="2303976" cy="23039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1262509" y="1048949"/>
            <a:ext cx="1184300" cy="1184300"/>
            <a:chOff x="1262509" y="1048949"/>
            <a:chExt cx="1184300" cy="1184300"/>
          </a:xfrm>
        </p:grpSpPr>
        <p:pic>
          <p:nvPicPr>
            <p:cNvPr id="1028" name="Picture 4" descr="\\hamatovaor\Users\User\Google Диск\МФЦ\_БРЕНДИРОВАНИЕ И РЕКЛАМА\макеты\_Пиктограммы\icons+-09.pn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182" r="-33065"/>
            <a:stretch/>
          </p:blipFill>
          <p:spPr bwMode="auto">
            <a:xfrm>
              <a:off x="1283047" y="1163264"/>
              <a:ext cx="1163762" cy="1069985"/>
            </a:xfrm>
            <a:prstGeom prst="ellipse">
              <a:avLst/>
            </a:prstGeom>
            <a:ln w="190500" cap="rnd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Овал 2"/>
            <p:cNvSpPr/>
            <p:nvPr/>
          </p:nvSpPr>
          <p:spPr>
            <a:xfrm>
              <a:off x="1262509" y="1048949"/>
              <a:ext cx="1184300" cy="1184300"/>
            </a:xfrm>
            <a:prstGeom prst="ellipse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7" name="Picture 3" descr="\\hamatovaor\Users\User\Google Диск\МФЦ\_БРЕНДИРОВАНИЕ И РЕКЛАМА\_МЕДИАТЕКА\Презентации\_2016\Для Севастополя\Social_Инфографика_данные-по-РФ-и-Москве_1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92820"/>
            <a:ext cx="4320480" cy="131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04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813348" y="2571750"/>
            <a:ext cx="3904751" cy="769982"/>
          </a:xfrm>
          <a:prstGeom prst="roundRect">
            <a:avLst/>
          </a:prstGeom>
          <a:solidFill>
            <a:schemeClr val="bg2"/>
          </a:solidFill>
          <a:ln w="12700"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бъект 6"/>
          <p:cNvSpPr txBox="1">
            <a:spLocks/>
          </p:cNvSpPr>
          <p:nvPr/>
        </p:nvSpPr>
        <p:spPr>
          <a:xfrm>
            <a:off x="919405" y="4168700"/>
            <a:ext cx="2123728" cy="66334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cap="none" dirty="0" smtClean="0">
                <a:solidFill>
                  <a:schemeClr val="tx2"/>
                </a:solidFill>
              </a:rPr>
              <a:t>Предварительная</a:t>
            </a:r>
            <a:br>
              <a:rPr lang="ru-RU" sz="1800" cap="none" dirty="0" smtClean="0">
                <a:solidFill>
                  <a:schemeClr val="tx2"/>
                </a:solidFill>
              </a:rPr>
            </a:br>
            <a:r>
              <a:rPr lang="ru-RU" sz="1800" cap="none" dirty="0" smtClean="0">
                <a:solidFill>
                  <a:schemeClr val="tx2"/>
                </a:solidFill>
              </a:rPr>
              <a:t>запись</a:t>
            </a:r>
            <a:endParaRPr lang="ru-RU" sz="1800" cap="none" dirty="0">
              <a:solidFill>
                <a:schemeClr val="tx2"/>
              </a:solidFill>
            </a:endParaRPr>
          </a:p>
        </p:txBody>
      </p:sp>
      <p:sp>
        <p:nvSpPr>
          <p:cNvPr id="21" name="Объект 6"/>
          <p:cNvSpPr txBox="1">
            <a:spLocks/>
          </p:cNvSpPr>
          <p:nvPr/>
        </p:nvSpPr>
        <p:spPr>
          <a:xfrm>
            <a:off x="4964872" y="2571750"/>
            <a:ext cx="3601703" cy="76998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cap="none" dirty="0" smtClean="0"/>
              <a:t>Самые короткие очереди </a:t>
            </a:r>
            <a:br>
              <a:rPr lang="ru-RU" sz="2000" cap="none" dirty="0" smtClean="0"/>
            </a:br>
            <a:r>
              <a:rPr lang="ru-RU" sz="2000" cap="none" dirty="0" smtClean="0"/>
              <a:t>в мире!</a:t>
            </a:r>
            <a:endParaRPr lang="ru-RU" sz="2000" cap="none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252563" y="4168701"/>
            <a:ext cx="2793072" cy="923330"/>
          </a:xfrm>
          <a:prstGeom prst="rect">
            <a:avLst/>
          </a:prstGeom>
        </p:spPr>
        <p:txBody>
          <a:bodyPr wrap="square" lIns="0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Уведомление 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о готовности документов</a:t>
            </a:r>
            <a:endParaRPr lang="ru-RU" b="1" dirty="0"/>
          </a:p>
        </p:txBody>
      </p:sp>
      <p:sp>
        <p:nvSpPr>
          <p:cNvPr id="13" name="Объект 6"/>
          <p:cNvSpPr txBox="1">
            <a:spLocks/>
          </p:cNvSpPr>
          <p:nvPr/>
        </p:nvSpPr>
        <p:spPr>
          <a:xfrm>
            <a:off x="1562531" y="1267254"/>
            <a:ext cx="1939376" cy="60025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dirty="0" smtClean="0"/>
              <a:t>1 </a:t>
            </a:r>
            <a:r>
              <a:rPr lang="ru-RU" sz="1800" cap="none" dirty="0" smtClean="0"/>
              <a:t>из</a:t>
            </a:r>
            <a:r>
              <a:rPr lang="ru-RU" sz="3200" dirty="0" smtClean="0"/>
              <a:t> 20</a:t>
            </a:r>
            <a:r>
              <a:rPr lang="en-US" sz="3200" dirty="0" smtClean="0"/>
              <a:t>00</a:t>
            </a:r>
            <a:endParaRPr lang="ru-RU" sz="1800" cap="none" dirty="0">
              <a:solidFill>
                <a:schemeClr val="tx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62531" y="1745332"/>
            <a:ext cx="15494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/>
                </a:solidFill>
              </a:rPr>
              <a:t>посетителей</a:t>
            </a:r>
            <a:endParaRPr lang="ru-RU" sz="1600" b="1" dirty="0">
              <a:solidFill>
                <a:schemeClr val="accent1"/>
              </a:solidFill>
            </a:endParaRPr>
          </a:p>
        </p:txBody>
      </p:sp>
      <p:sp>
        <p:nvSpPr>
          <p:cNvPr id="29" name="Объект 6"/>
          <p:cNvSpPr txBox="1">
            <a:spLocks/>
          </p:cNvSpPr>
          <p:nvPr/>
        </p:nvSpPr>
        <p:spPr>
          <a:xfrm>
            <a:off x="6045635" y="4168700"/>
            <a:ext cx="2672463" cy="75706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cap="none" dirty="0" smtClean="0">
                <a:solidFill>
                  <a:schemeClr val="tx2"/>
                </a:solidFill>
              </a:rPr>
              <a:t>Онлайн мониторинг загруженности центров</a:t>
            </a:r>
            <a:endParaRPr lang="ru-RU" sz="1800" cap="none" dirty="0">
              <a:solidFill>
                <a:schemeClr val="tx2"/>
              </a:solidFill>
            </a:endParaRPr>
          </a:p>
        </p:txBody>
      </p:sp>
      <p:sp>
        <p:nvSpPr>
          <p:cNvPr id="36" name="Заголовок 6"/>
          <p:cNvSpPr txBox="1">
            <a:spLocks/>
          </p:cNvSpPr>
          <p:nvPr/>
        </p:nvSpPr>
        <p:spPr>
          <a:xfrm rot="16200000">
            <a:off x="-1855471" y="2766909"/>
            <a:ext cx="4212515" cy="501574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УПРАВЛЕНИЕ ОЧЕРЕДЯМИ</a:t>
            </a:r>
            <a:endParaRPr lang="ru-RU" sz="2000" dirty="0">
              <a:solidFill>
                <a:schemeClr val="bg1"/>
              </a:solidFill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0" y="683560"/>
            <a:ext cx="9144000" cy="630785"/>
            <a:chOff x="-445249" y="880804"/>
            <a:chExt cx="9144000" cy="630785"/>
          </a:xfrm>
        </p:grpSpPr>
        <p:cxnSp>
          <p:nvCxnSpPr>
            <p:cNvPr id="39" name="Прямая соединительная линия 38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0168" y="3553653"/>
            <a:ext cx="963397" cy="58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7" descr="C:\Users\Сотрудник\Desktop\images+icons-2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475711"/>
            <a:ext cx="912008" cy="73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C:\Users\Сотрудник\Desktop\Рабочие файлы\_Праздники\Пресс-Конференция_Госуслуги в мире\img\icons_conference-2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71" y="3489009"/>
            <a:ext cx="712901" cy="71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бъект 6"/>
          <p:cNvSpPr txBox="1">
            <a:spLocks/>
          </p:cNvSpPr>
          <p:nvPr/>
        </p:nvSpPr>
        <p:spPr>
          <a:xfrm>
            <a:off x="6475893" y="1275606"/>
            <a:ext cx="2048860" cy="5366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70000"/>
              </a:lnSpc>
              <a:buNone/>
            </a:pPr>
            <a:r>
              <a:rPr lang="ru-RU" sz="5400" dirty="0" smtClean="0"/>
              <a:t>3</a:t>
            </a:r>
            <a:r>
              <a:rPr lang="ru-RU" sz="3200" dirty="0" smtClean="0"/>
              <a:t> </a:t>
            </a:r>
            <a:r>
              <a:rPr lang="ru-RU" sz="2400" cap="none" dirty="0" smtClean="0"/>
              <a:t>минуты</a:t>
            </a:r>
            <a:endParaRPr lang="ru-RU" dirty="0"/>
          </a:p>
        </p:txBody>
      </p:sp>
      <p:sp>
        <p:nvSpPr>
          <p:cNvPr id="16" name="Объект 6"/>
          <p:cNvSpPr txBox="1">
            <a:spLocks/>
          </p:cNvSpPr>
          <p:nvPr/>
        </p:nvSpPr>
        <p:spPr>
          <a:xfrm>
            <a:off x="6481165" y="1764873"/>
            <a:ext cx="2411315" cy="51797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800" cap="none" dirty="0" smtClean="0">
                <a:solidFill>
                  <a:schemeClr val="tx2"/>
                </a:solidFill>
              </a:rPr>
              <a:t>среднее время</a:t>
            </a:r>
            <a:br>
              <a:rPr lang="ru-RU" sz="1800" cap="none" dirty="0" smtClean="0">
                <a:solidFill>
                  <a:schemeClr val="tx2"/>
                </a:solidFill>
              </a:rPr>
            </a:br>
            <a:r>
              <a:rPr lang="ru-RU" sz="1800" cap="none" dirty="0" smtClean="0">
                <a:solidFill>
                  <a:schemeClr val="tx2"/>
                </a:solidFill>
              </a:rPr>
              <a:t>ожидания</a:t>
            </a:r>
            <a:endParaRPr lang="ru-RU" sz="1100" dirty="0">
              <a:solidFill>
                <a:schemeClr val="tx2"/>
              </a:solidFill>
            </a:endParaRPr>
          </a:p>
        </p:txBody>
      </p:sp>
      <p:pic>
        <p:nvPicPr>
          <p:cNvPr id="3078" name="Picture 6" descr="C:\Users\Сотрудник\Desktop\images+icons-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145" y="2283718"/>
            <a:ext cx="709960" cy="83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987824" y="1575124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cap="all" dirty="0">
                <a:solidFill>
                  <a:schemeClr val="tx2"/>
                </a:solidFill>
              </a:rPr>
              <a:t>&gt;15 </a:t>
            </a:r>
            <a:r>
              <a:rPr lang="ru-RU" b="1" dirty="0" smtClean="0">
                <a:solidFill>
                  <a:schemeClr val="tx2"/>
                </a:solidFill>
              </a:rPr>
              <a:t>мин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92127" y="2469754"/>
            <a:ext cx="20638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чашка кофе</a:t>
            </a:r>
            <a:br>
              <a:rPr lang="ru-RU" sz="2000" dirty="0" smtClean="0"/>
            </a:br>
            <a:r>
              <a:rPr lang="ru-RU" sz="2000" dirty="0" smtClean="0"/>
              <a:t>в подарок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22309" y="1223957"/>
            <a:ext cx="3748799" cy="2117775"/>
          </a:xfrm>
          <a:prstGeom prst="roundRect">
            <a:avLst>
              <a:gd name="adj" fmla="val 4375"/>
            </a:avLst>
          </a:prstGeom>
          <a:noFill/>
          <a:ln w="12700"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0" name="Picture 8" descr="C:\Users\Сотрудник\Desktop\images+icons-3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348" y="1219498"/>
            <a:ext cx="1232287" cy="123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10" descr="C:\Users\Сотрудник\Desktop\images+icons-3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24" y="1406550"/>
            <a:ext cx="646747" cy="70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Дуга 118"/>
          <p:cNvSpPr/>
          <p:nvPr/>
        </p:nvSpPr>
        <p:spPr>
          <a:xfrm rot="11545579">
            <a:off x="1448456" y="1226961"/>
            <a:ext cx="1807633" cy="1493292"/>
          </a:xfrm>
          <a:prstGeom prst="arc">
            <a:avLst>
              <a:gd name="adj1" fmla="val 18850683"/>
              <a:gd name="adj2" fmla="val 742278"/>
            </a:avLst>
          </a:prstGeom>
          <a:ln w="19050">
            <a:prstDash val="sysDash"/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/>
          <p:nvPr/>
        </p:nvSpPr>
        <p:spPr>
          <a:xfrm rot="12410396">
            <a:off x="6169112" y="1318999"/>
            <a:ext cx="1837429" cy="1493292"/>
          </a:xfrm>
          <a:prstGeom prst="arc">
            <a:avLst>
              <a:gd name="adj1" fmla="val 18360315"/>
              <a:gd name="adj2" fmla="val 742278"/>
            </a:avLst>
          </a:prstGeom>
          <a:ln w="19050">
            <a:prstDash val="sysDash"/>
            <a:headEnd type="triangl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52563" y="1359246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ждёт</a:t>
            </a:r>
            <a:endParaRPr lang="ru-RU" b="1" dirty="0">
              <a:solidFill>
                <a:schemeClr val="tx2"/>
              </a:solidFill>
            </a:endParaRPr>
          </a:p>
        </p:txBody>
      </p:sp>
      <p:grpSp>
        <p:nvGrpSpPr>
          <p:cNvPr id="46" name="Группа 45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48" name="Группа 47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52" name="Нашивка 51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50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  <p:pic>
        <p:nvPicPr>
          <p:cNvPr id="54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Объект 6"/>
          <p:cNvSpPr txBox="1">
            <a:spLocks/>
          </p:cNvSpPr>
          <p:nvPr/>
        </p:nvSpPr>
        <p:spPr>
          <a:xfrm>
            <a:off x="294405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Объект 6"/>
          <p:cNvSpPr txBox="1">
            <a:spLocks/>
          </p:cNvSpPr>
          <p:nvPr/>
        </p:nvSpPr>
        <p:spPr>
          <a:xfrm>
            <a:off x="3529953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Объект 6"/>
          <p:cNvSpPr txBox="1">
            <a:spLocks/>
          </p:cNvSpPr>
          <p:nvPr/>
        </p:nvSpPr>
        <p:spPr>
          <a:xfrm>
            <a:off x="4092180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Объект 6"/>
          <p:cNvSpPr txBox="1">
            <a:spLocks/>
          </p:cNvSpPr>
          <p:nvPr/>
        </p:nvSpPr>
        <p:spPr>
          <a:xfrm>
            <a:off x="464412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Объект 6"/>
          <p:cNvSpPr txBox="1">
            <a:spLocks/>
          </p:cNvSpPr>
          <p:nvPr/>
        </p:nvSpPr>
        <p:spPr>
          <a:xfrm>
            <a:off x="5198670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0" name="Объект 6"/>
          <p:cNvSpPr txBox="1">
            <a:spLocks/>
          </p:cNvSpPr>
          <p:nvPr/>
        </p:nvSpPr>
        <p:spPr>
          <a:xfrm>
            <a:off x="233975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ru-RU" sz="1600" cap="none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61" name="Прямая соединительная линия 60"/>
          <p:cNvCxnSpPr>
            <a:endCxn id="70" idx="2"/>
          </p:cNvCxnSpPr>
          <p:nvPr/>
        </p:nvCxnSpPr>
        <p:spPr>
          <a:xfrm flipV="1">
            <a:off x="2650693" y="632638"/>
            <a:ext cx="3843055" cy="1"/>
          </a:xfrm>
          <a:prstGeom prst="line">
            <a:avLst/>
          </a:prstGeom>
          <a:ln w="47625">
            <a:gradFill>
              <a:gsLst>
                <a:gs pos="100000">
                  <a:schemeClr val="accent1"/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Овал 61"/>
          <p:cNvSpPr/>
          <p:nvPr/>
        </p:nvSpPr>
        <p:spPr>
          <a:xfrm>
            <a:off x="2525704" y="568923"/>
            <a:ext cx="154942" cy="15494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3" name="Овал 62"/>
          <p:cNvSpPr/>
          <p:nvPr/>
        </p:nvSpPr>
        <p:spPr>
          <a:xfrm>
            <a:off x="3130003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4" name="Овал 63"/>
          <p:cNvSpPr/>
          <p:nvPr/>
        </p:nvSpPr>
        <p:spPr>
          <a:xfrm>
            <a:off x="3715905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5" name="Овал 64"/>
          <p:cNvSpPr/>
          <p:nvPr/>
        </p:nvSpPr>
        <p:spPr>
          <a:xfrm>
            <a:off x="4278132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6" name="Овал 65"/>
          <p:cNvSpPr/>
          <p:nvPr/>
        </p:nvSpPr>
        <p:spPr>
          <a:xfrm>
            <a:off x="4830074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7" name="Овал 66"/>
          <p:cNvSpPr/>
          <p:nvPr/>
        </p:nvSpPr>
        <p:spPr>
          <a:xfrm>
            <a:off x="5384621" y="555166"/>
            <a:ext cx="154942" cy="1549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8" name="Овал 67"/>
          <p:cNvSpPr/>
          <p:nvPr/>
        </p:nvSpPr>
        <p:spPr>
          <a:xfrm>
            <a:off x="5950240" y="555166"/>
            <a:ext cx="154943" cy="1549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9" name="Объект 6"/>
          <p:cNvSpPr txBox="1">
            <a:spLocks/>
          </p:cNvSpPr>
          <p:nvPr/>
        </p:nvSpPr>
        <p:spPr>
          <a:xfrm>
            <a:off x="5748783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Овал 69"/>
          <p:cNvSpPr/>
          <p:nvPr/>
        </p:nvSpPr>
        <p:spPr>
          <a:xfrm>
            <a:off x="6493748" y="555166"/>
            <a:ext cx="154943" cy="154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71" name="Объект 6"/>
          <p:cNvSpPr txBox="1">
            <a:spLocks/>
          </p:cNvSpPr>
          <p:nvPr/>
        </p:nvSpPr>
        <p:spPr>
          <a:xfrm>
            <a:off x="6306638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/>
              <a:t>2017</a:t>
            </a:r>
            <a:endParaRPr lang="ru-RU" sz="1600" cap="none" dirty="0"/>
          </a:p>
        </p:txBody>
      </p:sp>
    </p:spTree>
    <p:extLst>
      <p:ext uri="{BB962C8B-B14F-4D97-AF65-F5344CB8AC3E}">
        <p14:creationId xmlns:p14="http://schemas.microsoft.com/office/powerpoint/2010/main" val="404084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Сотрудник\Desktop\Рабочие файлы\_Праздники\Пресс-Конференция_Госуслуги в мире\img\icons_conference-1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4" b="13518"/>
          <a:stretch/>
        </p:blipFill>
        <p:spPr bwMode="auto">
          <a:xfrm>
            <a:off x="2470921" y="1923678"/>
            <a:ext cx="1296144" cy="103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Сотрудник\Desktop\Рабочие файлы\_Праздники\Пресс-Конференция_Госуслуги в мире\img\icons_conference-1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2" b="22342"/>
          <a:stretch/>
        </p:blipFill>
        <p:spPr bwMode="auto">
          <a:xfrm>
            <a:off x="1221907" y="3700163"/>
            <a:ext cx="1315214" cy="77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Сотрудник\Desktop\Рабочие файлы\_Праздники\Пресс-Конференция_Госуслуги в мире\img\icons_conference-15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5" b="9666"/>
          <a:stretch/>
        </p:blipFill>
        <p:spPr bwMode="auto">
          <a:xfrm>
            <a:off x="4209896" y="1994021"/>
            <a:ext cx="1097735" cy="88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Сотрудник\Desktop\Рабочие файлы\_Праздники\Пресс-Конференция_Госуслуги в мире\img\icons_conference-16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3" t="13936" r="7950" b="16834"/>
          <a:stretch/>
        </p:blipFill>
        <p:spPr bwMode="auto">
          <a:xfrm>
            <a:off x="5075362" y="3654861"/>
            <a:ext cx="928403" cy="78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Сотрудник\Desktop\Рабочие файлы\_Праздники\Пресс-Конференция_Госуслуги в мире\img\icons_conference-17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7" t="10569" r="7990" b="8659"/>
          <a:stretch/>
        </p:blipFill>
        <p:spPr bwMode="auto">
          <a:xfrm>
            <a:off x="6003746" y="1964495"/>
            <a:ext cx="878662" cy="94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Сотрудник\Desktop\Рабочие файлы\_Праздники\Пресс-Конференция_Госуслуги в мире\img\icons_conference-20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9"/>
          <a:stretch/>
        </p:blipFill>
        <p:spPr bwMode="auto">
          <a:xfrm>
            <a:off x="6698542" y="3669754"/>
            <a:ext cx="1075507" cy="99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Сотрудник\Desktop\Рабочие файлы\_Праздники\Пресс-Конференция_Госуслуги в мире\img\icons_conference-19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4" t="16550" r="8913" b="13602"/>
          <a:stretch/>
        </p:blipFill>
        <p:spPr bwMode="auto">
          <a:xfrm>
            <a:off x="7618910" y="2043697"/>
            <a:ext cx="904213" cy="79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Объект 6"/>
          <p:cNvSpPr txBox="1">
            <a:spLocks/>
          </p:cNvSpPr>
          <p:nvPr/>
        </p:nvSpPr>
        <p:spPr>
          <a:xfrm>
            <a:off x="795329" y="1071217"/>
            <a:ext cx="8031235" cy="7200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>
                <a:solidFill>
                  <a:schemeClr val="tx2"/>
                </a:solidFill>
              </a:rPr>
              <a:t>единый набор сопутствующих услуг </a:t>
            </a:r>
            <a:r>
              <a:rPr lang="ru-RU" sz="2000" dirty="0" smtClean="0">
                <a:solidFill>
                  <a:schemeClr val="tx2"/>
                </a:solidFill>
              </a:rPr>
              <a:t/>
            </a:r>
            <a:br>
              <a:rPr lang="ru-RU" sz="2000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schemeClr val="tx2"/>
                </a:solidFill>
              </a:rPr>
              <a:t>и </a:t>
            </a:r>
            <a:r>
              <a:rPr lang="ru-RU" sz="2000" dirty="0">
                <a:solidFill>
                  <a:schemeClr val="tx2"/>
                </a:solidFill>
              </a:rPr>
              <a:t>дружелюбных сервисов</a:t>
            </a:r>
            <a:endParaRPr lang="ru-RU" sz="2000" cap="none" dirty="0">
              <a:solidFill>
                <a:schemeClr val="tx2"/>
              </a:solidFill>
            </a:endParaRPr>
          </a:p>
        </p:txBody>
      </p:sp>
      <p:sp>
        <p:nvSpPr>
          <p:cNvPr id="45" name="Заголовок 6"/>
          <p:cNvSpPr txBox="1">
            <a:spLocks/>
          </p:cNvSpPr>
          <p:nvPr/>
        </p:nvSpPr>
        <p:spPr>
          <a:xfrm rot="16200000">
            <a:off x="-1855471" y="2766909"/>
            <a:ext cx="4212515" cy="501574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КОМФОРТНОСТЬ</a:t>
            </a:r>
            <a:endParaRPr lang="ru-RU" sz="2000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666611"/>
            <a:ext cx="9144000" cy="630785"/>
            <a:chOff x="-445249" y="880804"/>
            <a:chExt cx="9144000" cy="630785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7" name="Picture 3" descr="C:\Users\Сотрудник\Desktop\images+icons-3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499" y="3545402"/>
            <a:ext cx="968575" cy="100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Группа 39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41" name="Группа 40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44" name="Нашивка 43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2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  <p:pic>
        <p:nvPicPr>
          <p:cNvPr id="66" name="Picture 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Объект 6"/>
          <p:cNvSpPr txBox="1">
            <a:spLocks/>
          </p:cNvSpPr>
          <p:nvPr/>
        </p:nvSpPr>
        <p:spPr>
          <a:xfrm>
            <a:off x="2057129" y="3003897"/>
            <a:ext cx="2123728" cy="3316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0" cap="none" dirty="0" err="1" smtClean="0">
                <a:solidFill>
                  <a:schemeClr val="tx2"/>
                </a:solidFill>
              </a:rPr>
              <a:t>Велопарковка</a:t>
            </a:r>
            <a:endParaRPr lang="ru-RU" sz="1600" b="0" cap="none" dirty="0">
              <a:solidFill>
                <a:schemeClr val="tx2"/>
              </a:solidFill>
            </a:endParaRPr>
          </a:p>
        </p:txBody>
      </p:sp>
      <p:sp>
        <p:nvSpPr>
          <p:cNvPr id="46" name="Объект 6"/>
          <p:cNvSpPr txBox="1">
            <a:spLocks/>
          </p:cNvSpPr>
          <p:nvPr/>
        </p:nvSpPr>
        <p:spPr>
          <a:xfrm>
            <a:off x="4227266" y="3003897"/>
            <a:ext cx="1062994" cy="3316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ru-RU" sz="1600" b="0" cap="none" dirty="0" smtClean="0">
                <a:solidFill>
                  <a:schemeClr val="tx2"/>
                </a:solidFill>
              </a:rPr>
              <a:t>Детский </a:t>
            </a:r>
            <a:br>
              <a:rPr lang="ru-RU" sz="1600" b="0" cap="none" dirty="0" smtClean="0">
                <a:solidFill>
                  <a:schemeClr val="tx2"/>
                </a:solidFill>
              </a:rPr>
            </a:br>
            <a:r>
              <a:rPr lang="ru-RU" sz="1600" b="0" cap="none" dirty="0" smtClean="0">
                <a:solidFill>
                  <a:schemeClr val="tx2"/>
                </a:solidFill>
              </a:rPr>
              <a:t>уголок</a:t>
            </a:r>
            <a:endParaRPr lang="ru-RU" sz="1600" b="0" cap="none" dirty="0">
              <a:solidFill>
                <a:schemeClr val="tx2"/>
              </a:solidFill>
            </a:endParaRPr>
          </a:p>
        </p:txBody>
      </p:sp>
      <p:sp>
        <p:nvSpPr>
          <p:cNvPr id="47" name="Объект 6"/>
          <p:cNvSpPr txBox="1">
            <a:spLocks/>
          </p:cNvSpPr>
          <p:nvPr/>
        </p:nvSpPr>
        <p:spPr>
          <a:xfrm>
            <a:off x="7105536" y="3003897"/>
            <a:ext cx="1930960" cy="3316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ru-RU" sz="1600" b="0" cap="none" dirty="0" smtClean="0">
                <a:solidFill>
                  <a:schemeClr val="tx2"/>
                </a:solidFill>
              </a:rPr>
              <a:t>Оплата </a:t>
            </a:r>
            <a:br>
              <a:rPr lang="ru-RU" sz="1600" b="0" cap="none" dirty="0" smtClean="0">
                <a:solidFill>
                  <a:schemeClr val="tx2"/>
                </a:solidFill>
              </a:rPr>
            </a:br>
            <a:r>
              <a:rPr lang="ru-RU" sz="1600" b="0" cap="none" dirty="0" smtClean="0">
                <a:solidFill>
                  <a:schemeClr val="tx2"/>
                </a:solidFill>
              </a:rPr>
              <a:t>пошлин</a:t>
            </a:r>
            <a:endParaRPr lang="ru-RU" sz="1600" b="0" cap="none" dirty="0">
              <a:solidFill>
                <a:schemeClr val="tx2"/>
              </a:solidFill>
            </a:endParaRPr>
          </a:p>
        </p:txBody>
      </p:sp>
      <p:sp>
        <p:nvSpPr>
          <p:cNvPr id="48" name="Объект 6"/>
          <p:cNvSpPr txBox="1">
            <a:spLocks/>
          </p:cNvSpPr>
          <p:nvPr/>
        </p:nvSpPr>
        <p:spPr>
          <a:xfrm>
            <a:off x="5477597" y="3003897"/>
            <a:ext cx="1930960" cy="3316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ru-RU" sz="1600" b="0" cap="none" dirty="0" smtClean="0">
                <a:solidFill>
                  <a:schemeClr val="tx2"/>
                </a:solidFill>
              </a:rPr>
              <a:t>Копирование</a:t>
            </a:r>
            <a:br>
              <a:rPr lang="ru-RU" sz="1600" b="0" cap="none" dirty="0" smtClean="0">
                <a:solidFill>
                  <a:schemeClr val="tx2"/>
                </a:solidFill>
              </a:rPr>
            </a:br>
            <a:r>
              <a:rPr lang="ru-RU" sz="1600" b="0" cap="none" dirty="0" smtClean="0">
                <a:solidFill>
                  <a:schemeClr val="tx2"/>
                </a:solidFill>
              </a:rPr>
              <a:t>документов</a:t>
            </a:r>
            <a:endParaRPr lang="ru-RU" sz="1600" b="0" cap="none" dirty="0">
              <a:solidFill>
                <a:schemeClr val="tx2"/>
              </a:solidFill>
            </a:endParaRPr>
          </a:p>
        </p:txBody>
      </p:sp>
      <p:sp>
        <p:nvSpPr>
          <p:cNvPr id="49" name="Объект 6"/>
          <p:cNvSpPr txBox="1">
            <a:spLocks/>
          </p:cNvSpPr>
          <p:nvPr/>
        </p:nvSpPr>
        <p:spPr>
          <a:xfrm>
            <a:off x="761129" y="4588073"/>
            <a:ext cx="2123728" cy="33167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ru-RU" sz="1600" b="0" cap="none" dirty="0" smtClean="0">
                <a:solidFill>
                  <a:schemeClr val="tx2"/>
                </a:solidFill>
              </a:rPr>
              <a:t>Зона электронных услуг</a:t>
            </a:r>
            <a:endParaRPr lang="ru-RU" sz="1600" b="0" cap="none" dirty="0">
              <a:solidFill>
                <a:schemeClr val="tx2"/>
              </a:solidFill>
            </a:endParaRPr>
          </a:p>
        </p:txBody>
      </p:sp>
      <p:sp>
        <p:nvSpPr>
          <p:cNvPr id="50" name="Объект 6"/>
          <p:cNvSpPr txBox="1">
            <a:spLocks/>
          </p:cNvSpPr>
          <p:nvPr/>
        </p:nvSpPr>
        <p:spPr>
          <a:xfrm>
            <a:off x="2705201" y="4659982"/>
            <a:ext cx="2123728" cy="33167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ru-RU" sz="1600" b="0" cap="none" dirty="0" smtClean="0">
                <a:solidFill>
                  <a:schemeClr val="tx2"/>
                </a:solidFill>
              </a:rPr>
              <a:t>Администратор</a:t>
            </a:r>
            <a:br>
              <a:rPr lang="ru-RU" sz="1600" b="0" cap="none" dirty="0" smtClean="0">
                <a:solidFill>
                  <a:schemeClr val="tx2"/>
                </a:solidFill>
              </a:rPr>
            </a:br>
            <a:r>
              <a:rPr lang="ru-RU" sz="1600" b="0" cap="none" dirty="0" smtClean="0">
                <a:solidFill>
                  <a:schemeClr val="tx2"/>
                </a:solidFill>
              </a:rPr>
              <a:t>зала</a:t>
            </a:r>
            <a:endParaRPr lang="ru-RU" sz="1600" b="0" cap="none" dirty="0">
              <a:solidFill>
                <a:schemeClr val="tx2"/>
              </a:solidFill>
            </a:endParaRPr>
          </a:p>
        </p:txBody>
      </p:sp>
      <p:sp>
        <p:nvSpPr>
          <p:cNvPr id="51" name="Объект 6"/>
          <p:cNvSpPr txBox="1">
            <a:spLocks/>
          </p:cNvSpPr>
          <p:nvPr/>
        </p:nvSpPr>
        <p:spPr>
          <a:xfrm>
            <a:off x="4572000" y="4588073"/>
            <a:ext cx="2123728" cy="33167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ru-RU" sz="1600" b="0" cap="none" dirty="0" smtClean="0">
                <a:solidFill>
                  <a:schemeClr val="tx2"/>
                </a:solidFill>
              </a:rPr>
              <a:t>Бесплатный</a:t>
            </a:r>
            <a:br>
              <a:rPr lang="ru-RU" sz="1600" b="0" cap="none" dirty="0" smtClean="0">
                <a:solidFill>
                  <a:schemeClr val="tx2"/>
                </a:solidFill>
              </a:rPr>
            </a:br>
            <a:r>
              <a:rPr lang="en-US" sz="1600" b="0" cap="none" dirty="0" err="1" smtClean="0">
                <a:solidFill>
                  <a:schemeClr val="tx2"/>
                </a:solidFill>
              </a:rPr>
              <a:t>Wifi</a:t>
            </a:r>
            <a:endParaRPr lang="ru-RU" sz="1600" b="0" cap="none" dirty="0">
              <a:solidFill>
                <a:schemeClr val="tx2"/>
              </a:solidFill>
            </a:endParaRPr>
          </a:p>
        </p:txBody>
      </p:sp>
      <p:sp>
        <p:nvSpPr>
          <p:cNvPr id="53" name="Объект 6"/>
          <p:cNvSpPr txBox="1">
            <a:spLocks/>
          </p:cNvSpPr>
          <p:nvPr/>
        </p:nvSpPr>
        <p:spPr>
          <a:xfrm>
            <a:off x="6434286" y="4587521"/>
            <a:ext cx="1604019" cy="33167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0" cap="none" dirty="0" smtClean="0">
                <a:solidFill>
                  <a:schemeClr val="tx2"/>
                </a:solidFill>
              </a:rPr>
              <a:t>Кофе/</a:t>
            </a:r>
            <a:r>
              <a:rPr lang="ru-RU" sz="1600" b="0" cap="none" dirty="0" err="1" smtClean="0">
                <a:solidFill>
                  <a:schemeClr val="tx2"/>
                </a:solidFill>
              </a:rPr>
              <a:t>снэки</a:t>
            </a:r>
            <a:endParaRPr lang="ru-RU" sz="1600" b="0" cap="none" dirty="0">
              <a:solidFill>
                <a:schemeClr val="tx2"/>
              </a:solidFill>
            </a:endParaRPr>
          </a:p>
        </p:txBody>
      </p:sp>
      <p:sp>
        <p:nvSpPr>
          <p:cNvPr id="54" name="Объект 6"/>
          <p:cNvSpPr txBox="1">
            <a:spLocks/>
          </p:cNvSpPr>
          <p:nvPr/>
        </p:nvSpPr>
        <p:spPr>
          <a:xfrm>
            <a:off x="408371" y="3075806"/>
            <a:ext cx="2123728" cy="3316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ru-RU" sz="1600" b="0" cap="none" dirty="0" smtClean="0">
                <a:solidFill>
                  <a:schemeClr val="tx2"/>
                </a:solidFill>
              </a:rPr>
              <a:t>Доступная</a:t>
            </a:r>
            <a:br>
              <a:rPr lang="ru-RU" sz="1600" b="0" cap="none" dirty="0" smtClean="0">
                <a:solidFill>
                  <a:schemeClr val="tx2"/>
                </a:solidFill>
              </a:rPr>
            </a:br>
            <a:r>
              <a:rPr lang="ru-RU" sz="1600" b="0" cap="none" dirty="0" smtClean="0">
                <a:solidFill>
                  <a:schemeClr val="tx2"/>
                </a:solidFill>
              </a:rPr>
              <a:t>среда</a:t>
            </a:r>
            <a:endParaRPr lang="ru-RU" sz="1600" b="0" cap="none" dirty="0">
              <a:solidFill>
                <a:schemeClr val="tx2"/>
              </a:solidFill>
            </a:endParaRPr>
          </a:p>
        </p:txBody>
      </p:sp>
      <p:pic>
        <p:nvPicPr>
          <p:cNvPr id="1026" name="Picture 2" descr="\\hamatovaor\Users\User\Google Диск\МФЦ\_БРЕНДИРОВАНИЕ И РЕКЛАМА\макеты\_Пиктограммы\Pictogram_MMG-0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956" y="2043697"/>
            <a:ext cx="818558" cy="818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Объект 6"/>
          <p:cNvSpPr txBox="1">
            <a:spLocks/>
          </p:cNvSpPr>
          <p:nvPr/>
        </p:nvSpPr>
        <p:spPr>
          <a:xfrm>
            <a:off x="294405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Объект 6"/>
          <p:cNvSpPr txBox="1">
            <a:spLocks/>
          </p:cNvSpPr>
          <p:nvPr/>
        </p:nvSpPr>
        <p:spPr>
          <a:xfrm>
            <a:off x="3529953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Объект 6"/>
          <p:cNvSpPr txBox="1">
            <a:spLocks/>
          </p:cNvSpPr>
          <p:nvPr/>
        </p:nvSpPr>
        <p:spPr>
          <a:xfrm>
            <a:off x="4092180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Объект 6"/>
          <p:cNvSpPr txBox="1">
            <a:spLocks/>
          </p:cNvSpPr>
          <p:nvPr/>
        </p:nvSpPr>
        <p:spPr>
          <a:xfrm>
            <a:off x="464412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Объект 6"/>
          <p:cNvSpPr txBox="1">
            <a:spLocks/>
          </p:cNvSpPr>
          <p:nvPr/>
        </p:nvSpPr>
        <p:spPr>
          <a:xfrm>
            <a:off x="5198670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Объект 6"/>
          <p:cNvSpPr txBox="1">
            <a:spLocks/>
          </p:cNvSpPr>
          <p:nvPr/>
        </p:nvSpPr>
        <p:spPr>
          <a:xfrm>
            <a:off x="233975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ru-RU" sz="1600" cap="none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60" name="Прямая соединительная линия 59"/>
          <p:cNvCxnSpPr>
            <a:endCxn id="87" idx="2"/>
          </p:cNvCxnSpPr>
          <p:nvPr/>
        </p:nvCxnSpPr>
        <p:spPr>
          <a:xfrm flipV="1">
            <a:off x="2650693" y="632638"/>
            <a:ext cx="3843055" cy="1"/>
          </a:xfrm>
          <a:prstGeom prst="line">
            <a:avLst/>
          </a:prstGeom>
          <a:ln w="47625">
            <a:gradFill>
              <a:gsLst>
                <a:gs pos="100000">
                  <a:schemeClr val="accent1"/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Овал 60"/>
          <p:cNvSpPr/>
          <p:nvPr/>
        </p:nvSpPr>
        <p:spPr>
          <a:xfrm>
            <a:off x="2525704" y="568923"/>
            <a:ext cx="154942" cy="15494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2" name="Овал 61"/>
          <p:cNvSpPr/>
          <p:nvPr/>
        </p:nvSpPr>
        <p:spPr>
          <a:xfrm>
            <a:off x="3130003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3" name="Овал 62"/>
          <p:cNvSpPr/>
          <p:nvPr/>
        </p:nvSpPr>
        <p:spPr>
          <a:xfrm>
            <a:off x="3715905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64" name="Овал 63"/>
          <p:cNvSpPr/>
          <p:nvPr/>
        </p:nvSpPr>
        <p:spPr>
          <a:xfrm>
            <a:off x="4278132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83" name="Овал 82"/>
          <p:cNvSpPr/>
          <p:nvPr/>
        </p:nvSpPr>
        <p:spPr>
          <a:xfrm>
            <a:off x="4830074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84" name="Овал 83"/>
          <p:cNvSpPr/>
          <p:nvPr/>
        </p:nvSpPr>
        <p:spPr>
          <a:xfrm>
            <a:off x="5384621" y="555166"/>
            <a:ext cx="154942" cy="1549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85" name="Овал 84"/>
          <p:cNvSpPr/>
          <p:nvPr/>
        </p:nvSpPr>
        <p:spPr>
          <a:xfrm>
            <a:off x="5950240" y="555166"/>
            <a:ext cx="154943" cy="1549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86" name="Объект 6"/>
          <p:cNvSpPr txBox="1">
            <a:spLocks/>
          </p:cNvSpPr>
          <p:nvPr/>
        </p:nvSpPr>
        <p:spPr>
          <a:xfrm>
            <a:off x="5748783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7" name="Овал 86"/>
          <p:cNvSpPr/>
          <p:nvPr/>
        </p:nvSpPr>
        <p:spPr>
          <a:xfrm>
            <a:off x="6493748" y="555166"/>
            <a:ext cx="154943" cy="154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88" name="Объект 6"/>
          <p:cNvSpPr txBox="1">
            <a:spLocks/>
          </p:cNvSpPr>
          <p:nvPr/>
        </p:nvSpPr>
        <p:spPr>
          <a:xfrm>
            <a:off x="6306638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/>
              <a:t>2017</a:t>
            </a:r>
            <a:endParaRPr lang="ru-RU" sz="1600" cap="none" dirty="0"/>
          </a:p>
        </p:txBody>
      </p:sp>
    </p:spTree>
    <p:extLst>
      <p:ext uri="{BB962C8B-B14F-4D97-AF65-F5344CB8AC3E}">
        <p14:creationId xmlns:p14="http://schemas.microsoft.com/office/powerpoint/2010/main" val="159745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66611"/>
            <a:ext cx="9144000" cy="630785"/>
            <a:chOff x="-445249" y="880804"/>
            <a:chExt cx="9144000" cy="630785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Группа 24"/>
          <p:cNvGrpSpPr/>
          <p:nvPr/>
        </p:nvGrpSpPr>
        <p:grpSpPr>
          <a:xfrm>
            <a:off x="604676" y="4011910"/>
            <a:ext cx="1447044" cy="1008000"/>
            <a:chOff x="1081194" y="3938987"/>
            <a:chExt cx="1447044" cy="1008000"/>
          </a:xfrm>
        </p:grpSpPr>
        <p:sp>
          <p:nvSpPr>
            <p:cNvPr id="22" name="Овал 21"/>
            <p:cNvSpPr/>
            <p:nvPr/>
          </p:nvSpPr>
          <p:spPr>
            <a:xfrm>
              <a:off x="1304214" y="3938987"/>
              <a:ext cx="1008000" cy="1008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081194" y="4251385"/>
              <a:ext cx="1447044" cy="3780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1"/>
                  </a:solidFill>
                </a:rPr>
                <a:t>96,5</a:t>
              </a:r>
              <a:r>
                <a:rPr lang="ru-RU" sz="1600" b="1" dirty="0" smtClean="0">
                  <a:solidFill>
                    <a:schemeClr val="accent1"/>
                  </a:solidFill>
                </a:rPr>
                <a:t>%</a:t>
              </a:r>
              <a:endParaRPr lang="ru-RU" sz="16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1907704" y="4345549"/>
            <a:ext cx="1459291" cy="378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accent1"/>
                </a:solidFill>
              </a:rPr>
              <a:t>довольных</a:t>
            </a:r>
            <a:br>
              <a:rPr lang="ru-RU" sz="1600" b="1" dirty="0" smtClean="0">
                <a:solidFill>
                  <a:schemeClr val="accent1"/>
                </a:solidFill>
              </a:rPr>
            </a:br>
            <a:r>
              <a:rPr lang="ru-RU" sz="1600" b="1" dirty="0" smtClean="0">
                <a:solidFill>
                  <a:schemeClr val="accent1"/>
                </a:solidFill>
              </a:rPr>
              <a:t>посетителей</a:t>
            </a:r>
            <a:endParaRPr lang="ru-RU" sz="1600" b="1" dirty="0">
              <a:solidFill>
                <a:schemeClr val="accent1"/>
              </a:solidFill>
            </a:endParaRPr>
          </a:p>
        </p:txBody>
      </p:sp>
      <p:pic>
        <p:nvPicPr>
          <p:cNvPr id="7174" name="Picture 6" descr="C:\Users\Сотрудник\Desktop\Рабочие файлы\_Праздники\Пресс-Конференция_Госуслуги в мире\img\icons_conference-2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16280"/>
            <a:ext cx="759303" cy="75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Сотрудник\Desktop\Рабочие файлы\_Праздники\Пресс-Конференция_Госуслуги в мире\img\icons_conference-2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1"/>
          <a:stretch/>
        </p:blipFill>
        <p:spPr bwMode="auto">
          <a:xfrm>
            <a:off x="6948264" y="2574252"/>
            <a:ext cx="557738" cy="59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Объект 6"/>
          <p:cNvSpPr txBox="1">
            <a:spLocks/>
          </p:cNvSpPr>
          <p:nvPr/>
        </p:nvSpPr>
        <p:spPr>
          <a:xfrm>
            <a:off x="822952" y="3211110"/>
            <a:ext cx="1516800" cy="5847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sz="1600" cap="none" dirty="0" smtClean="0">
                <a:solidFill>
                  <a:schemeClr val="tx2"/>
                </a:solidFill>
              </a:rPr>
              <a:t>Пульты</a:t>
            </a:r>
            <a:br>
              <a:rPr lang="ru-RU" sz="1600" cap="none" dirty="0" smtClean="0">
                <a:solidFill>
                  <a:schemeClr val="tx2"/>
                </a:solidFill>
              </a:rPr>
            </a:br>
            <a:r>
              <a:rPr lang="ru-RU" sz="1600" cap="none" dirty="0" smtClean="0">
                <a:solidFill>
                  <a:schemeClr val="tx2"/>
                </a:solidFill>
              </a:rPr>
              <a:t>оценки качества</a:t>
            </a:r>
            <a:endParaRPr lang="ru-RU" sz="1050" dirty="0">
              <a:solidFill>
                <a:schemeClr val="tx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88832" y="3211111"/>
            <a:ext cx="1293656" cy="584775"/>
          </a:xfrm>
          <a:prstGeom prst="rect">
            <a:avLst/>
          </a:prstGeom>
        </p:spPr>
        <p:txBody>
          <a:bodyPr wrap="square" lIns="0" tIns="0" anchor="t">
            <a:no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</a:rPr>
              <a:t>Горячая линия</a:t>
            </a:r>
            <a:endParaRPr lang="ru-RU" sz="16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483768" y="3211111"/>
            <a:ext cx="1911335" cy="440120"/>
          </a:xfrm>
          <a:prstGeom prst="rect">
            <a:avLst/>
          </a:prstGeom>
        </p:spPr>
        <p:txBody>
          <a:bodyPr wrap="square" lIns="0" tIns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 smtClean="0">
                <a:solidFill>
                  <a:schemeClr val="tx2"/>
                </a:solidFill>
              </a:rPr>
              <a:t>Анкетирование</a:t>
            </a:r>
            <a:br>
              <a:rPr lang="ru-RU" sz="1600" b="1" dirty="0" smtClean="0">
                <a:solidFill>
                  <a:schemeClr val="tx2"/>
                </a:solidFill>
              </a:rPr>
            </a:br>
            <a:r>
              <a:rPr lang="ru-RU" sz="1600" b="1" dirty="0" smtClean="0">
                <a:solidFill>
                  <a:schemeClr val="tx2"/>
                </a:solidFill>
              </a:rPr>
              <a:t>и </a:t>
            </a:r>
            <a:r>
              <a:rPr lang="ru-RU" sz="1600" b="1" dirty="0" err="1" smtClean="0">
                <a:solidFill>
                  <a:schemeClr val="tx2"/>
                </a:solidFill>
              </a:rPr>
              <a:t>краудсорсинг</a:t>
            </a:r>
            <a:endParaRPr lang="ru-RU" sz="1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3211111"/>
            <a:ext cx="2383578" cy="486287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 smtClean="0">
                <a:solidFill>
                  <a:schemeClr val="tx2"/>
                </a:solidFill>
              </a:rPr>
              <a:t>Вопрос-ответ </a:t>
            </a:r>
            <a:br>
              <a:rPr lang="ru-RU" sz="1600" b="1" dirty="0" smtClean="0">
                <a:solidFill>
                  <a:schemeClr val="tx2"/>
                </a:solidFill>
              </a:rPr>
            </a:br>
            <a:r>
              <a:rPr lang="ru-RU" sz="1600" b="1" dirty="0" smtClean="0">
                <a:solidFill>
                  <a:schemeClr val="tx2"/>
                </a:solidFill>
              </a:rPr>
              <a:t>на сайте </a:t>
            </a:r>
            <a:r>
              <a:rPr lang="en-US" sz="1600" b="1" u="sng" dirty="0" smtClean="0">
                <a:solidFill>
                  <a:schemeClr val="tx2"/>
                </a:solidFill>
              </a:rPr>
              <a:t>md.mos.ru</a:t>
            </a:r>
            <a:endParaRPr lang="ru-RU" sz="1600" b="1" u="sng" dirty="0"/>
          </a:p>
        </p:txBody>
      </p:sp>
      <p:pic>
        <p:nvPicPr>
          <p:cNvPr id="7176" name="Picture 8" descr="C:\Users\Сотрудник\Desktop\Рабочие файлы\_Праздники\Пресс-Конференция_Госуслуги в мире\img\icons_conference-24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7"/>
          <a:stretch/>
        </p:blipFill>
        <p:spPr bwMode="auto">
          <a:xfrm>
            <a:off x="4427984" y="2423714"/>
            <a:ext cx="816832" cy="79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4427984" y="1770951"/>
            <a:ext cx="1626627" cy="289310"/>
          </a:xfrm>
          <a:prstGeom prst="rect">
            <a:avLst/>
          </a:prstGeom>
        </p:spPr>
        <p:txBody>
          <a:bodyPr wrap="square" lIns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 err="1" smtClean="0">
                <a:solidFill>
                  <a:schemeClr val="tx2"/>
                </a:solidFill>
              </a:rPr>
              <a:t>Соцсети</a:t>
            </a:r>
            <a:endParaRPr lang="ru-RU" sz="16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491880" y="4242183"/>
            <a:ext cx="3192718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</a:rPr>
              <a:t>За </a:t>
            </a:r>
            <a:r>
              <a:rPr lang="ru-RU" sz="1600" b="1" dirty="0">
                <a:solidFill>
                  <a:schemeClr val="tx2"/>
                </a:solidFill>
              </a:rPr>
              <a:t>последние 2 года</a:t>
            </a:r>
            <a:endParaRPr lang="ru-RU" sz="1600" b="1" dirty="0"/>
          </a:p>
          <a:p>
            <a:r>
              <a:rPr lang="ru-RU" sz="1600" b="1" dirty="0">
                <a:solidFill>
                  <a:schemeClr val="tx2"/>
                </a:solidFill>
              </a:rPr>
              <a:t>м</a:t>
            </a:r>
            <a:r>
              <a:rPr lang="ru-RU" sz="1600" b="1" dirty="0" smtClean="0">
                <a:solidFill>
                  <a:schemeClr val="tx2"/>
                </a:solidFill>
              </a:rPr>
              <a:t>ы </a:t>
            </a:r>
            <a:r>
              <a:rPr lang="ru-RU" sz="1600" b="1" dirty="0">
                <a:solidFill>
                  <a:schemeClr val="tx2"/>
                </a:solidFill>
              </a:rPr>
              <a:t>снизили процент </a:t>
            </a:r>
            <a:r>
              <a:rPr lang="ru-RU" sz="1600" b="1" dirty="0" smtClean="0">
                <a:solidFill>
                  <a:schemeClr val="tx2"/>
                </a:solidFill>
              </a:rPr>
              <a:t>жалоб</a:t>
            </a:r>
            <a:endParaRPr lang="ru-RU" sz="16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988832" y="1770951"/>
            <a:ext cx="1831640" cy="584775"/>
          </a:xfrm>
          <a:prstGeom prst="rect">
            <a:avLst/>
          </a:prstGeom>
        </p:spPr>
        <p:txBody>
          <a:bodyPr wrap="square" lIns="0" anchor="ctr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</a:rPr>
              <a:t>Мобильное</a:t>
            </a:r>
            <a:br>
              <a:rPr lang="ru-RU" sz="1600" b="1" dirty="0" smtClean="0">
                <a:solidFill>
                  <a:schemeClr val="tx2"/>
                </a:solidFill>
              </a:rPr>
            </a:br>
            <a:r>
              <a:rPr lang="ru-RU" sz="1600" b="1" dirty="0" smtClean="0">
                <a:solidFill>
                  <a:schemeClr val="tx2"/>
                </a:solidFill>
              </a:rPr>
              <a:t>приложение</a:t>
            </a:r>
            <a:endParaRPr lang="ru-RU" sz="1600" b="1" dirty="0"/>
          </a:p>
        </p:txBody>
      </p:sp>
      <p:sp>
        <p:nvSpPr>
          <p:cNvPr id="39" name="Объект 6"/>
          <p:cNvSpPr txBox="1">
            <a:spLocks/>
          </p:cNvSpPr>
          <p:nvPr/>
        </p:nvSpPr>
        <p:spPr>
          <a:xfrm>
            <a:off x="2483768" y="1770951"/>
            <a:ext cx="1608413" cy="32997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cap="none" dirty="0" smtClean="0">
                <a:solidFill>
                  <a:schemeClr val="tx2"/>
                </a:solidFill>
              </a:rPr>
              <a:t>E-mail</a:t>
            </a:r>
            <a:r>
              <a:rPr lang="ru-RU" sz="1600" cap="none" dirty="0" smtClean="0">
                <a:solidFill>
                  <a:schemeClr val="tx2"/>
                </a:solidFill>
              </a:rPr>
              <a:t> </a:t>
            </a:r>
            <a:r>
              <a:rPr lang="en-US" sz="1600" cap="none" dirty="0" smtClean="0">
                <a:solidFill>
                  <a:schemeClr val="tx2"/>
                </a:solidFill>
              </a:rPr>
              <a:t>/</a:t>
            </a:r>
            <a:r>
              <a:rPr lang="ru-RU" sz="1600" cap="none" dirty="0" smtClean="0">
                <a:solidFill>
                  <a:schemeClr val="tx2"/>
                </a:solidFill>
              </a:rPr>
              <a:t> Почта</a:t>
            </a:r>
            <a:endParaRPr lang="ru-RU" sz="1050" dirty="0">
              <a:solidFill>
                <a:schemeClr val="tx2"/>
              </a:solidFill>
            </a:endParaRPr>
          </a:p>
        </p:txBody>
      </p:sp>
      <p:sp>
        <p:nvSpPr>
          <p:cNvPr id="49" name="Заголовок 6"/>
          <p:cNvSpPr txBox="1">
            <a:spLocks/>
          </p:cNvSpPr>
          <p:nvPr/>
        </p:nvSpPr>
        <p:spPr>
          <a:xfrm rot="16200000">
            <a:off x="-1855471" y="2766909"/>
            <a:ext cx="4212515" cy="501574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ДИАЛОГ С ЖИТЕЛЯМИ</a:t>
            </a:r>
            <a:endParaRPr lang="ru-RU" sz="2000" dirty="0">
              <a:solidFill>
                <a:schemeClr val="bg1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822953" y="3867894"/>
            <a:ext cx="599271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8" name="Нашивка 7167"/>
          <p:cNvSpPr/>
          <p:nvPr/>
        </p:nvSpPr>
        <p:spPr>
          <a:xfrm>
            <a:off x="3203848" y="4164505"/>
            <a:ext cx="215496" cy="740129"/>
          </a:xfrm>
          <a:prstGeom prst="chevron">
            <a:avLst>
              <a:gd name="adj" fmla="val 8055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101" name="Picture 5" descr="C:\Users\Сотрудник\Desktop\images+icons-3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38046"/>
            <a:ext cx="684522" cy="55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Сотрудник\Desktop\images+icons-2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8" y="2762850"/>
            <a:ext cx="940811" cy="40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Сотрудник\Desktop\images+icons-32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3"/>
          <a:stretch/>
        </p:blipFill>
        <p:spPr bwMode="auto">
          <a:xfrm>
            <a:off x="6924637" y="1131590"/>
            <a:ext cx="599691" cy="65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Сотрудник\Desktop\images+icons-37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35083"/>
            <a:ext cx="620259" cy="45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с двумя скругленными соседними углами 18"/>
          <p:cNvSpPr/>
          <p:nvPr/>
        </p:nvSpPr>
        <p:spPr>
          <a:xfrm rot="10800000">
            <a:off x="604676" y="917395"/>
            <a:ext cx="1591059" cy="1654353"/>
          </a:xfrm>
          <a:prstGeom prst="round2SameRect">
            <a:avLst>
              <a:gd name="adj1" fmla="val 8571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04676" y="987574"/>
            <a:ext cx="1591060" cy="1538883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7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способов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обратной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связи: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5" name="Овал 36"/>
          <p:cNvSpPr/>
          <p:nvPr/>
        </p:nvSpPr>
        <p:spPr>
          <a:xfrm rot="10800000">
            <a:off x="6337900" y="3791844"/>
            <a:ext cx="2806100" cy="1354577"/>
          </a:xfrm>
          <a:custGeom>
            <a:avLst/>
            <a:gdLst/>
            <a:ahLst/>
            <a:cxnLst/>
            <a:rect l="l" t="t" r="r" b="b"/>
            <a:pathLst>
              <a:path w="3153743" h="1522394">
                <a:moveTo>
                  <a:pt x="0" y="0"/>
                </a:moveTo>
                <a:lnTo>
                  <a:pt x="3153743" y="0"/>
                </a:lnTo>
                <a:cubicBezTo>
                  <a:pt x="3062857" y="855829"/>
                  <a:pt x="2338527" y="1522394"/>
                  <a:pt x="1458512" y="1522394"/>
                </a:cubicBezTo>
                <a:cubicBezTo>
                  <a:pt x="839518" y="1522394"/>
                  <a:pt x="297550" y="1192605"/>
                  <a:pt x="0" y="698450"/>
                </a:cubicBezTo>
                <a:close/>
              </a:path>
            </a:pathLst>
          </a:custGeom>
          <a:solidFill>
            <a:schemeClr val="lt1">
              <a:alpha val="5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925816" y="4334516"/>
            <a:ext cx="111068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</a:rPr>
              <a:t>5</a:t>
            </a:r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раз</a:t>
            </a:r>
            <a:endParaRPr lang="ru-RU" b="1" dirty="0">
              <a:solidFill>
                <a:schemeClr val="tx2"/>
              </a:solidFill>
            </a:endParaRPr>
          </a:p>
        </p:txBody>
      </p:sp>
      <p:grpSp>
        <p:nvGrpSpPr>
          <p:cNvPr id="67" name="Группа 66"/>
          <p:cNvGrpSpPr/>
          <p:nvPr/>
        </p:nvGrpSpPr>
        <p:grpSpPr>
          <a:xfrm>
            <a:off x="7031843" y="4164505"/>
            <a:ext cx="644589" cy="694696"/>
            <a:chOff x="8006927" y="4002314"/>
            <a:chExt cx="476603" cy="513652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8006927" y="4002314"/>
              <a:ext cx="180000" cy="51365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8303530" y="4443966"/>
              <a:ext cx="180000" cy="7200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1" name="Прямая со стрелкой 70"/>
            <p:cNvCxnSpPr/>
            <p:nvPr/>
          </p:nvCxnSpPr>
          <p:spPr>
            <a:xfrm>
              <a:off x="8290855" y="4002314"/>
              <a:ext cx="192675" cy="320530"/>
            </a:xfrm>
            <a:prstGeom prst="straightConnector1">
              <a:avLst/>
            </a:prstGeom>
            <a:ln w="28575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Прямоугольник 72"/>
          <p:cNvSpPr/>
          <p:nvPr/>
        </p:nvSpPr>
        <p:spPr>
          <a:xfrm>
            <a:off x="7956376" y="4094951"/>
            <a:ext cx="64313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в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74" name="Нашивка 73"/>
          <p:cNvSpPr/>
          <p:nvPr/>
        </p:nvSpPr>
        <p:spPr>
          <a:xfrm>
            <a:off x="6576850" y="4164505"/>
            <a:ext cx="215496" cy="740129"/>
          </a:xfrm>
          <a:prstGeom prst="chevron">
            <a:avLst>
              <a:gd name="adj" fmla="val 8055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61" name="Группа 60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63" name="Нашивка 62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62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  <p:pic>
        <p:nvPicPr>
          <p:cNvPr id="68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Объект 6"/>
          <p:cNvSpPr txBox="1">
            <a:spLocks/>
          </p:cNvSpPr>
          <p:nvPr/>
        </p:nvSpPr>
        <p:spPr>
          <a:xfrm>
            <a:off x="294405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1" name="Объект 6"/>
          <p:cNvSpPr txBox="1">
            <a:spLocks/>
          </p:cNvSpPr>
          <p:nvPr/>
        </p:nvSpPr>
        <p:spPr>
          <a:xfrm>
            <a:off x="3529953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2" name="Объект 6"/>
          <p:cNvSpPr txBox="1">
            <a:spLocks/>
          </p:cNvSpPr>
          <p:nvPr/>
        </p:nvSpPr>
        <p:spPr>
          <a:xfrm>
            <a:off x="4092180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3" name="Объект 6"/>
          <p:cNvSpPr txBox="1">
            <a:spLocks/>
          </p:cNvSpPr>
          <p:nvPr/>
        </p:nvSpPr>
        <p:spPr>
          <a:xfrm>
            <a:off x="464412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4" name="Объект 6"/>
          <p:cNvSpPr txBox="1">
            <a:spLocks/>
          </p:cNvSpPr>
          <p:nvPr/>
        </p:nvSpPr>
        <p:spPr>
          <a:xfrm>
            <a:off x="5198670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cap="none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5" name="Объект 6"/>
          <p:cNvSpPr txBox="1">
            <a:spLocks/>
          </p:cNvSpPr>
          <p:nvPr/>
        </p:nvSpPr>
        <p:spPr>
          <a:xfrm>
            <a:off x="2339752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ru-RU" sz="1600" cap="none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86" name="Прямая соединительная линия 85"/>
          <p:cNvCxnSpPr>
            <a:endCxn id="95" idx="2"/>
          </p:cNvCxnSpPr>
          <p:nvPr/>
        </p:nvCxnSpPr>
        <p:spPr>
          <a:xfrm flipV="1">
            <a:off x="2650693" y="632638"/>
            <a:ext cx="3843055" cy="1"/>
          </a:xfrm>
          <a:prstGeom prst="line">
            <a:avLst/>
          </a:prstGeom>
          <a:ln w="47625">
            <a:gradFill>
              <a:gsLst>
                <a:gs pos="100000">
                  <a:schemeClr val="accent1"/>
                </a:gs>
                <a:gs pos="0">
                  <a:schemeClr val="bg1">
                    <a:lumMod val="75000"/>
                  </a:schemeClr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Овал 86"/>
          <p:cNvSpPr/>
          <p:nvPr/>
        </p:nvSpPr>
        <p:spPr>
          <a:xfrm>
            <a:off x="2525704" y="568923"/>
            <a:ext cx="154942" cy="15494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88" name="Овал 87"/>
          <p:cNvSpPr/>
          <p:nvPr/>
        </p:nvSpPr>
        <p:spPr>
          <a:xfrm>
            <a:off x="3130003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89" name="Овал 88"/>
          <p:cNvSpPr/>
          <p:nvPr/>
        </p:nvSpPr>
        <p:spPr>
          <a:xfrm>
            <a:off x="3715905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90" name="Овал 89"/>
          <p:cNvSpPr/>
          <p:nvPr/>
        </p:nvSpPr>
        <p:spPr>
          <a:xfrm>
            <a:off x="4278132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91" name="Овал 90"/>
          <p:cNvSpPr/>
          <p:nvPr/>
        </p:nvSpPr>
        <p:spPr>
          <a:xfrm>
            <a:off x="4830074" y="568923"/>
            <a:ext cx="154942" cy="15494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92" name="Овал 91"/>
          <p:cNvSpPr/>
          <p:nvPr/>
        </p:nvSpPr>
        <p:spPr>
          <a:xfrm>
            <a:off x="5384621" y="555166"/>
            <a:ext cx="154942" cy="1549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93" name="Овал 92"/>
          <p:cNvSpPr/>
          <p:nvPr/>
        </p:nvSpPr>
        <p:spPr>
          <a:xfrm>
            <a:off x="5950240" y="555166"/>
            <a:ext cx="154943" cy="1549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94" name="Объект 6"/>
          <p:cNvSpPr txBox="1">
            <a:spLocks/>
          </p:cNvSpPr>
          <p:nvPr/>
        </p:nvSpPr>
        <p:spPr>
          <a:xfrm>
            <a:off x="5748783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ru-RU" sz="1600" cap="non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5" name="Овал 94"/>
          <p:cNvSpPr/>
          <p:nvPr/>
        </p:nvSpPr>
        <p:spPr>
          <a:xfrm>
            <a:off x="6493748" y="555166"/>
            <a:ext cx="154943" cy="1549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96" name="Объект 6"/>
          <p:cNvSpPr txBox="1">
            <a:spLocks/>
          </p:cNvSpPr>
          <p:nvPr/>
        </p:nvSpPr>
        <p:spPr>
          <a:xfrm>
            <a:off x="6306638" y="211428"/>
            <a:ext cx="557855" cy="357495"/>
          </a:xfrm>
          <a:prstGeom prst="rect">
            <a:avLst/>
          </a:prstGeom>
        </p:spPr>
        <p:txBody>
          <a:bodyPr vert="horz" lIns="0" tIns="9360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cap="none" dirty="0" smtClean="0"/>
              <a:t>2017</a:t>
            </a:r>
            <a:endParaRPr lang="ru-RU" sz="1600" cap="none" dirty="0"/>
          </a:p>
        </p:txBody>
      </p:sp>
    </p:spTree>
    <p:extLst>
      <p:ext uri="{BB962C8B-B14F-4D97-AF65-F5344CB8AC3E}">
        <p14:creationId xmlns:p14="http://schemas.microsoft.com/office/powerpoint/2010/main" val="3936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66611"/>
            <a:ext cx="9144000" cy="630785"/>
            <a:chOff x="-445249" y="880804"/>
            <a:chExt cx="9144000" cy="630785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41" name="Группа 40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44" name="Нашивка 43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2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  <p:pic>
        <p:nvPicPr>
          <p:cNvPr id="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40636" y="2085797"/>
            <a:ext cx="16918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err="1">
                <a:solidFill>
                  <a:schemeClr val="tx2"/>
                </a:solidFill>
              </a:rPr>
              <a:t>Предзапись</a:t>
            </a:r>
            <a:r>
              <a:rPr lang="ru-RU" sz="1600" dirty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/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(загранпаспорт 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и ПФР)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3940361"/>
            <a:ext cx="13810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2"/>
                </a:solidFill>
              </a:rPr>
              <a:t>Регистрация </a:t>
            </a:r>
            <a:r>
              <a:rPr lang="ru-RU" sz="1600" dirty="0" smtClean="0">
                <a:solidFill>
                  <a:schemeClr val="tx2"/>
                </a:solidFill>
              </a:rPr>
              <a:t/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>
                <a:solidFill>
                  <a:schemeClr val="tx2"/>
                </a:solidFill>
              </a:rPr>
              <a:t>рождения, </a:t>
            </a:r>
            <a:r>
              <a:rPr lang="ru-RU" sz="1600" dirty="0" smtClean="0">
                <a:solidFill>
                  <a:schemeClr val="tx2"/>
                </a:solidFill>
              </a:rPr>
              <a:t/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отцовства 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и смерти</a:t>
            </a:r>
            <a:endParaRPr lang="ru-RU" sz="1600" dirty="0"/>
          </a:p>
        </p:txBody>
      </p:sp>
      <p:pic>
        <p:nvPicPr>
          <p:cNvPr id="1026" name="Picture 2" descr="http://molodsemja.ru/wp-content/uploads/2015/07/kak-vosstanovit-svidetelstvo-o-rozhdenii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0" t="5985" r="27461" b="5985"/>
          <a:stretch/>
        </p:blipFill>
        <p:spPr bwMode="auto">
          <a:xfrm>
            <a:off x="246946" y="3750297"/>
            <a:ext cx="749036" cy="102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отрудник\Downloads\Pas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" y="1855706"/>
            <a:ext cx="1210348" cy="106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hamatovaor\Users\User\Google Диск\МФЦ\_БРЕНДИРОВАНИЕ И РЕКЛАМА\макеты\_Пиктограммы\images+icons-6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636" y="1509410"/>
            <a:ext cx="710848" cy="57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\\hamatovaor\Users\User\Google Диск\МФЦ\_БРЕНДИРОВАНИЕ И РЕКЛАМА\макеты\_Пиктограммы\Images-20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" b="8838"/>
          <a:stretch/>
        </p:blipFill>
        <p:spPr bwMode="auto">
          <a:xfrm>
            <a:off x="1096264" y="3477314"/>
            <a:ext cx="619986" cy="49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Объект 6"/>
          <p:cNvSpPr txBox="1">
            <a:spLocks/>
          </p:cNvSpPr>
          <p:nvPr/>
        </p:nvSpPr>
        <p:spPr>
          <a:xfrm>
            <a:off x="556383" y="1071217"/>
            <a:ext cx="8031235" cy="42041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/>
              <a:t>ВАЖНЫЕ УСЛУГИ</a:t>
            </a:r>
            <a:endParaRPr lang="ru-RU" sz="2000" cap="none" dirty="0"/>
          </a:p>
        </p:txBody>
      </p:sp>
      <p:grpSp>
        <p:nvGrpSpPr>
          <p:cNvPr id="63" name="Группа 62"/>
          <p:cNvGrpSpPr/>
          <p:nvPr/>
        </p:nvGrpSpPr>
        <p:grpSpPr>
          <a:xfrm>
            <a:off x="2339752" y="211427"/>
            <a:ext cx="4518295" cy="512439"/>
            <a:chOff x="2339752" y="211427"/>
            <a:chExt cx="4518295" cy="512439"/>
          </a:xfrm>
        </p:grpSpPr>
        <p:grpSp>
          <p:nvGrpSpPr>
            <p:cNvPr id="64" name="Группа 63"/>
            <p:cNvGrpSpPr/>
            <p:nvPr/>
          </p:nvGrpSpPr>
          <p:grpSpPr>
            <a:xfrm>
              <a:off x="2339752" y="211428"/>
              <a:ext cx="4146449" cy="512438"/>
              <a:chOff x="3148236" y="284232"/>
              <a:chExt cx="4817018" cy="595310"/>
            </a:xfrm>
          </p:grpSpPr>
          <p:sp>
            <p:nvSpPr>
              <p:cNvPr id="70" name="Объект 6"/>
              <p:cNvSpPr txBox="1">
                <a:spLocks/>
              </p:cNvSpPr>
              <p:nvPr/>
            </p:nvSpPr>
            <p:spPr>
              <a:xfrm>
                <a:off x="3850264" y="284232"/>
                <a:ext cx="648072" cy="415310"/>
              </a:xfrm>
              <a:prstGeom prst="rect">
                <a:avLst/>
              </a:prstGeom>
            </p:spPr>
            <p:txBody>
              <a:bodyPr vert="horz" lIns="0" tIns="9360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600" cap="none" dirty="0" smtClean="0">
                    <a:solidFill>
                      <a:schemeClr val="bg1">
                        <a:lumMod val="75000"/>
                      </a:schemeClr>
                    </a:solidFill>
                  </a:rPr>
                  <a:t>2011</a:t>
                </a:r>
                <a:endParaRPr lang="ru-RU" sz="1600" cap="none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1" name="Объект 6"/>
              <p:cNvSpPr txBox="1">
                <a:spLocks/>
              </p:cNvSpPr>
              <p:nvPr/>
            </p:nvSpPr>
            <p:spPr>
              <a:xfrm>
                <a:off x="4530918" y="284232"/>
                <a:ext cx="648072" cy="415310"/>
              </a:xfrm>
              <a:prstGeom prst="rect">
                <a:avLst/>
              </a:prstGeom>
            </p:spPr>
            <p:txBody>
              <a:bodyPr vert="horz" lIns="0" tIns="9360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600" cap="none" dirty="0" smtClean="0">
                    <a:solidFill>
                      <a:schemeClr val="bg1">
                        <a:lumMod val="75000"/>
                      </a:schemeClr>
                    </a:solidFill>
                  </a:rPr>
                  <a:t>2012</a:t>
                </a:r>
                <a:endParaRPr lang="ru-RU" sz="1600" cap="none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2" name="Объект 6"/>
              <p:cNvSpPr txBox="1">
                <a:spLocks/>
              </p:cNvSpPr>
              <p:nvPr/>
            </p:nvSpPr>
            <p:spPr>
              <a:xfrm>
                <a:off x="5184069" y="284232"/>
                <a:ext cx="648072" cy="415310"/>
              </a:xfrm>
              <a:prstGeom prst="rect">
                <a:avLst/>
              </a:prstGeom>
            </p:spPr>
            <p:txBody>
              <a:bodyPr vert="horz" lIns="0" tIns="9360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600" cap="none" dirty="0" smtClean="0">
                    <a:solidFill>
                      <a:schemeClr val="bg1">
                        <a:lumMod val="75000"/>
                      </a:schemeClr>
                    </a:solidFill>
                  </a:rPr>
                  <a:t>2013</a:t>
                </a:r>
                <a:endParaRPr lang="ru-RU" sz="1600" cap="none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3" name="Объект 6"/>
              <p:cNvSpPr txBox="1">
                <a:spLocks/>
              </p:cNvSpPr>
              <p:nvPr/>
            </p:nvSpPr>
            <p:spPr>
              <a:xfrm>
                <a:off x="5825272" y="284232"/>
                <a:ext cx="648072" cy="415310"/>
              </a:xfrm>
              <a:prstGeom prst="rect">
                <a:avLst/>
              </a:prstGeom>
            </p:spPr>
            <p:txBody>
              <a:bodyPr vert="horz" lIns="0" tIns="9360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600" cap="none" dirty="0" smtClean="0">
                    <a:solidFill>
                      <a:schemeClr val="bg1">
                        <a:lumMod val="75000"/>
                      </a:schemeClr>
                    </a:solidFill>
                  </a:rPr>
                  <a:t>2014</a:t>
                </a:r>
                <a:endParaRPr lang="ru-RU" sz="1600" cap="none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4" name="Объект 6"/>
              <p:cNvSpPr txBox="1">
                <a:spLocks/>
              </p:cNvSpPr>
              <p:nvPr/>
            </p:nvSpPr>
            <p:spPr>
              <a:xfrm>
                <a:off x="6469502" y="284232"/>
                <a:ext cx="648072" cy="415310"/>
              </a:xfrm>
              <a:prstGeom prst="rect">
                <a:avLst/>
              </a:prstGeom>
            </p:spPr>
            <p:txBody>
              <a:bodyPr vert="horz" lIns="0" tIns="9360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600" cap="none" dirty="0" smtClean="0">
                    <a:solidFill>
                      <a:schemeClr val="bg1">
                        <a:lumMod val="75000"/>
                      </a:schemeClr>
                    </a:solidFill>
                  </a:rPr>
                  <a:t>2015</a:t>
                </a:r>
                <a:endParaRPr lang="ru-RU" sz="1600" cap="none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5" name="Объект 6"/>
              <p:cNvSpPr txBox="1">
                <a:spLocks/>
              </p:cNvSpPr>
              <p:nvPr/>
            </p:nvSpPr>
            <p:spPr>
              <a:xfrm>
                <a:off x="3148236" y="284232"/>
                <a:ext cx="648072" cy="415310"/>
              </a:xfrm>
              <a:prstGeom prst="rect">
                <a:avLst/>
              </a:prstGeom>
            </p:spPr>
            <p:txBody>
              <a:bodyPr vert="horz" lIns="0" tIns="9360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ru-RU" sz="1600" cap="none" dirty="0" smtClean="0">
                    <a:solidFill>
                      <a:schemeClr val="bg1">
                        <a:lumMod val="50000"/>
                      </a:schemeClr>
                    </a:solidFill>
                  </a:rPr>
                  <a:t>…</a:t>
                </a:r>
                <a:endParaRPr lang="ru-RU" sz="1600" cap="none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76" name="Прямая соединительная линия 75"/>
              <p:cNvCxnSpPr/>
              <p:nvPr/>
            </p:nvCxnSpPr>
            <p:spPr>
              <a:xfrm>
                <a:off x="3547967" y="764656"/>
                <a:ext cx="4417287" cy="2291"/>
              </a:xfrm>
              <a:prstGeom prst="line">
                <a:avLst/>
              </a:prstGeom>
              <a:ln w="47625">
                <a:gradFill>
                  <a:gsLst>
                    <a:gs pos="100000">
                      <a:schemeClr val="accent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7" name="Овал 76"/>
              <p:cNvSpPr/>
              <p:nvPr/>
            </p:nvSpPr>
            <p:spPr>
              <a:xfrm>
                <a:off x="3373767" y="679595"/>
                <a:ext cx="180001" cy="18000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78" name="Овал 77"/>
              <p:cNvSpPr/>
              <p:nvPr/>
            </p:nvSpPr>
            <p:spPr>
              <a:xfrm>
                <a:off x="4066288" y="699542"/>
                <a:ext cx="180000" cy="1800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79" name="Овал 78"/>
              <p:cNvSpPr/>
              <p:nvPr/>
            </p:nvSpPr>
            <p:spPr>
              <a:xfrm>
                <a:off x="4746942" y="699542"/>
                <a:ext cx="180000" cy="1800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80" name="Овал 79"/>
              <p:cNvSpPr/>
              <p:nvPr/>
            </p:nvSpPr>
            <p:spPr>
              <a:xfrm>
                <a:off x="5400093" y="699542"/>
                <a:ext cx="180000" cy="1800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81" name="Овал 80"/>
              <p:cNvSpPr/>
              <p:nvPr/>
            </p:nvSpPr>
            <p:spPr>
              <a:xfrm>
                <a:off x="6041296" y="699542"/>
                <a:ext cx="180000" cy="1800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82" name="Овал 81"/>
              <p:cNvSpPr/>
              <p:nvPr/>
            </p:nvSpPr>
            <p:spPr>
              <a:xfrm>
                <a:off x="6685526" y="683560"/>
                <a:ext cx="180000" cy="1800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/>
              </a:p>
            </p:txBody>
          </p:sp>
          <p:sp>
            <p:nvSpPr>
              <p:cNvPr id="83" name="Объект 6"/>
              <p:cNvSpPr txBox="1">
                <a:spLocks/>
              </p:cNvSpPr>
              <p:nvPr/>
            </p:nvSpPr>
            <p:spPr>
              <a:xfrm>
                <a:off x="7108580" y="284232"/>
                <a:ext cx="648072" cy="415309"/>
              </a:xfrm>
              <a:prstGeom prst="rect">
                <a:avLst/>
              </a:prstGeom>
            </p:spPr>
            <p:txBody>
              <a:bodyPr vert="horz" lIns="0" tIns="93600" rIns="0" bIns="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4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4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1000" b="1" i="0" kern="1200" cap="all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10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800" kern="120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ru-RU" sz="1600" cap="none" dirty="0">
                    <a:solidFill>
                      <a:schemeClr val="bg1">
                        <a:lumMod val="75000"/>
                      </a:schemeClr>
                    </a:solidFill>
                  </a:rPr>
                  <a:t>2016</a:t>
                </a:r>
              </a:p>
            </p:txBody>
          </p:sp>
        </p:grpSp>
        <p:sp>
          <p:nvSpPr>
            <p:cNvPr id="67" name="Овал 66"/>
            <p:cNvSpPr/>
            <p:nvPr/>
          </p:nvSpPr>
          <p:spPr>
            <a:xfrm>
              <a:off x="6486201" y="549473"/>
              <a:ext cx="154943" cy="1549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68" name="Объект 6"/>
            <p:cNvSpPr txBox="1">
              <a:spLocks/>
            </p:cNvSpPr>
            <p:nvPr/>
          </p:nvSpPr>
          <p:spPr>
            <a:xfrm>
              <a:off x="6300192" y="211427"/>
              <a:ext cx="557855" cy="357495"/>
            </a:xfrm>
            <a:prstGeom prst="rect">
              <a:avLst/>
            </a:prstGeom>
          </p:spPr>
          <p:txBody>
            <a:bodyPr vert="horz" lIns="0" tIns="9360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ru-RU" sz="1600" cap="none" dirty="0" smtClean="0"/>
                <a:t>2017</a:t>
              </a:r>
              <a:endParaRPr lang="ru-RU" sz="1600" cap="none" dirty="0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5926782" y="549518"/>
              <a:ext cx="154942" cy="15494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641144" y="3130965"/>
            <a:ext cx="2520731" cy="1551089"/>
            <a:chOff x="6542372" y="3333140"/>
            <a:chExt cx="2520731" cy="1551089"/>
          </a:xfrm>
        </p:grpSpPr>
        <p:pic>
          <p:nvPicPr>
            <p:cNvPr id="51" name="Picture 3" descr="R:\Лиля\YandexDisk\Загрузки\для Сочи\рождение-ребенка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542372" y="3333140"/>
              <a:ext cx="1633760" cy="1159970"/>
            </a:xfrm>
            <a:prstGeom prst="rect">
              <a:avLst/>
            </a:prstGeom>
            <a:noFill/>
          </p:spPr>
        </p:pic>
        <p:sp>
          <p:nvSpPr>
            <p:cNvPr id="52" name="Прямоугольник 51"/>
            <p:cNvSpPr/>
            <p:nvPr/>
          </p:nvSpPr>
          <p:spPr>
            <a:xfrm>
              <a:off x="7700040" y="4093882"/>
              <a:ext cx="125560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>
                  <a:solidFill>
                    <a:schemeClr val="tx2"/>
                  </a:solidFill>
                </a:rPr>
                <a:t>Рождение</a:t>
              </a:r>
              <a:br>
                <a:rPr lang="ru-RU" dirty="0" smtClean="0">
                  <a:solidFill>
                    <a:schemeClr val="tx2"/>
                  </a:solidFill>
                </a:rPr>
              </a:br>
              <a:r>
                <a:rPr lang="ru-RU" dirty="0" smtClean="0">
                  <a:solidFill>
                    <a:schemeClr val="tx2"/>
                  </a:solidFill>
                </a:rPr>
                <a:t>ребёнка</a:t>
              </a:r>
              <a:endParaRPr lang="ru-RU" dirty="0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7802963" y="4722212"/>
              <a:ext cx="1260140" cy="162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900" b="1" dirty="0" smtClean="0"/>
                <a:t>«ОДНИМ ПАКЕТОМ»</a:t>
              </a:r>
              <a:endParaRPr lang="ru-RU" sz="9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995936" y="3593064"/>
            <a:ext cx="2871687" cy="1189304"/>
            <a:chOff x="3014397" y="3686702"/>
            <a:chExt cx="2871687" cy="1189304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4306997" y="3986278"/>
              <a:ext cx="157908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>
                  <a:solidFill>
                    <a:schemeClr val="tx2"/>
                  </a:solidFill>
                </a:rPr>
                <a:t>Многодетная</a:t>
              </a:r>
              <a:br>
                <a:rPr lang="ru-RU" dirty="0" smtClean="0">
                  <a:solidFill>
                    <a:schemeClr val="tx2"/>
                  </a:solidFill>
                </a:rPr>
              </a:br>
              <a:r>
                <a:rPr lang="ru-RU" dirty="0" smtClean="0">
                  <a:solidFill>
                    <a:schemeClr val="tx2"/>
                  </a:solidFill>
                </a:rPr>
                <a:t>семья</a:t>
              </a:r>
              <a:endParaRPr lang="ru-RU" dirty="0"/>
            </a:p>
          </p:txBody>
        </p:sp>
        <p:pic>
          <p:nvPicPr>
            <p:cNvPr id="58" name="Picture 2" descr="R:\Лиля\YandexDisk\Загрузки\для Сочи\многодет.семья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014397" y="3686702"/>
              <a:ext cx="1260747" cy="1189304"/>
            </a:xfrm>
            <a:prstGeom prst="rect">
              <a:avLst/>
            </a:prstGeom>
            <a:noFill/>
          </p:spPr>
        </p:pic>
        <p:sp>
          <p:nvSpPr>
            <p:cNvPr id="60" name="Скругленный прямоугольник 59"/>
            <p:cNvSpPr/>
            <p:nvPr/>
          </p:nvSpPr>
          <p:spPr>
            <a:xfrm>
              <a:off x="4428979" y="4614608"/>
              <a:ext cx="1260140" cy="162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900" b="1" dirty="0" smtClean="0"/>
                <a:t>«ОДНИМ ПАКЕТОМ»</a:t>
              </a:r>
              <a:endParaRPr lang="ru-RU" sz="900" b="1" dirty="0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2451796" y="3493181"/>
            <a:ext cx="1616148" cy="1431276"/>
            <a:chOff x="4306997" y="1590568"/>
            <a:chExt cx="1616148" cy="1431276"/>
          </a:xfrm>
        </p:grpSpPr>
        <p:sp>
          <p:nvSpPr>
            <p:cNvPr id="85" name="Прямоугольник 84"/>
            <p:cNvSpPr/>
            <p:nvPr/>
          </p:nvSpPr>
          <p:spPr>
            <a:xfrm>
              <a:off x="4306997" y="2254775"/>
              <a:ext cx="161614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>
                  <a:solidFill>
                    <a:schemeClr val="tx2"/>
                  </a:solidFill>
                </a:rPr>
                <a:t>Оформление</a:t>
              </a:r>
              <a:br>
                <a:rPr lang="ru-RU" dirty="0" smtClean="0">
                  <a:solidFill>
                    <a:schemeClr val="tx2"/>
                  </a:solidFill>
                </a:rPr>
              </a:br>
              <a:r>
                <a:rPr lang="ru-RU" dirty="0" smtClean="0">
                  <a:solidFill>
                    <a:schemeClr val="tx2"/>
                  </a:solidFill>
                </a:rPr>
                <a:t>наследства</a:t>
              </a:r>
              <a:endParaRPr lang="ru-RU" dirty="0"/>
            </a:p>
          </p:txBody>
        </p:sp>
        <p:pic>
          <p:nvPicPr>
            <p:cNvPr id="86" name="Picture 3" descr="C:\Users\Сотрудник\Desktop\icons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8781" y="1590568"/>
              <a:ext cx="690268" cy="642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7" name="Скругленный прямоугольник 86"/>
            <p:cNvSpPr/>
            <p:nvPr/>
          </p:nvSpPr>
          <p:spPr>
            <a:xfrm>
              <a:off x="4428979" y="2859827"/>
              <a:ext cx="1260140" cy="162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900" b="1" dirty="0" smtClean="0"/>
                <a:t>«ОДНИМ ПАКЕТОМ»</a:t>
              </a:r>
              <a:endParaRPr lang="ru-RU" sz="900" b="1" dirty="0"/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4294314" y="1935548"/>
            <a:ext cx="1616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Оформление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пенсии</a:t>
            </a:r>
            <a:endParaRPr lang="ru-RU" dirty="0"/>
          </a:p>
        </p:txBody>
      </p:sp>
      <p:pic>
        <p:nvPicPr>
          <p:cNvPr id="89" name="Picture 2" descr="\\mfc-gate\Marketing$\МФЦ\_БРЕНДИРОВАНИЕ И РЕКЛАМА\макеты\_Пиктограммы\icon_pension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5"/>
          <a:stretch/>
        </p:blipFill>
        <p:spPr bwMode="auto">
          <a:xfrm>
            <a:off x="3305458" y="1804890"/>
            <a:ext cx="858804" cy="100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Скругленный прямоугольник 89"/>
          <p:cNvSpPr/>
          <p:nvPr/>
        </p:nvSpPr>
        <p:spPr>
          <a:xfrm>
            <a:off x="4356537" y="2605034"/>
            <a:ext cx="1260140" cy="16201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900" b="1" dirty="0" smtClean="0"/>
              <a:t>«ОДНИМ ПАКЕТОМ»</a:t>
            </a:r>
            <a:endParaRPr lang="ru-RU" sz="900" b="1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6179169" y="1411387"/>
            <a:ext cx="2964831" cy="1465285"/>
            <a:chOff x="6447327" y="1679197"/>
            <a:chExt cx="2964831" cy="1465285"/>
          </a:xfrm>
        </p:grpSpPr>
        <p:pic>
          <p:nvPicPr>
            <p:cNvPr id="53" name="Picture 11" descr="\\hamatovaor\Users\User\Google Диск\МФЦ\_БРЕНДИРОВАНИЕ И РЕКЛАМА\макеты\_Пиктограммы\Images-19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6959" y="1679197"/>
              <a:ext cx="709490" cy="594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Скругленный прямоугольник 53"/>
            <p:cNvSpPr/>
            <p:nvPr/>
          </p:nvSpPr>
          <p:spPr>
            <a:xfrm>
              <a:off x="7802963" y="2969962"/>
              <a:ext cx="1260140" cy="16201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900" b="1" dirty="0" smtClean="0"/>
                <a:t>«ОДНИМ ПАКЕТОМ»</a:t>
              </a:r>
              <a:endParaRPr lang="ru-RU" sz="900" b="1" dirty="0"/>
            </a:p>
          </p:txBody>
        </p:sp>
        <p:pic>
          <p:nvPicPr>
            <p:cNvPr id="55" name="Picture 4" descr="R:\Лиля\YandexDisk\Загрузки\для Сочи\жс_смена-фамилии.png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447327" y="1870909"/>
              <a:ext cx="1240494" cy="1273573"/>
            </a:xfrm>
            <a:prstGeom prst="rect">
              <a:avLst/>
            </a:prstGeom>
            <a:noFill/>
          </p:spPr>
        </p:pic>
        <p:sp>
          <p:nvSpPr>
            <p:cNvPr id="91" name="Прямоугольник 90"/>
            <p:cNvSpPr/>
            <p:nvPr/>
          </p:nvSpPr>
          <p:spPr>
            <a:xfrm>
              <a:off x="7674877" y="2307530"/>
              <a:ext cx="17372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chemeClr val="tx2"/>
                  </a:solidFill>
                </a:rPr>
                <a:t>Смена имени/</a:t>
              </a:r>
              <a:br>
                <a:rPr lang="ru-RU" dirty="0" smtClean="0">
                  <a:solidFill>
                    <a:schemeClr val="tx2"/>
                  </a:solidFill>
                </a:rPr>
              </a:br>
              <a:r>
                <a:rPr lang="ru-RU" dirty="0" smtClean="0">
                  <a:solidFill>
                    <a:schemeClr val="tx2"/>
                  </a:solidFill>
                </a:rPr>
                <a:t>фамилии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5100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66611"/>
            <a:ext cx="9144000" cy="630785"/>
            <a:chOff x="-445249" y="880804"/>
            <a:chExt cx="9144000" cy="630785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H="1">
              <a:off x="-35639" y="1131590"/>
              <a:ext cx="8099520" cy="0"/>
            </a:xfrm>
            <a:prstGeom prst="line">
              <a:avLst/>
            </a:prstGeom>
            <a:ln w="28575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 flipV="1">
              <a:off x="-445249" y="880804"/>
              <a:ext cx="409609" cy="25078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 flipV="1">
              <a:off x="8063881" y="1131590"/>
              <a:ext cx="634870" cy="37999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7236296" y="197313"/>
            <a:ext cx="1907704" cy="540668"/>
            <a:chOff x="6138902" y="-1136662"/>
            <a:chExt cx="2142402" cy="715953"/>
          </a:xfrm>
          <a:solidFill>
            <a:schemeClr val="bg1"/>
          </a:solidFill>
        </p:grpSpPr>
        <p:grpSp>
          <p:nvGrpSpPr>
            <p:cNvPr id="41" name="Группа 40"/>
            <p:cNvGrpSpPr/>
            <p:nvPr/>
          </p:nvGrpSpPr>
          <p:grpSpPr>
            <a:xfrm>
              <a:off x="6138902" y="-1136662"/>
              <a:ext cx="2142402" cy="715953"/>
              <a:chOff x="6138902" y="-1136662"/>
              <a:chExt cx="2370228" cy="792088"/>
            </a:xfrm>
            <a:grpFill/>
          </p:grpSpPr>
          <p:sp>
            <p:nvSpPr>
              <p:cNvPr id="44" name="Нашивка 43"/>
              <p:cNvSpPr/>
              <p:nvPr/>
            </p:nvSpPr>
            <p:spPr>
              <a:xfrm>
                <a:off x="6138902" y="-1136662"/>
                <a:ext cx="792088" cy="792088"/>
              </a:xfrm>
              <a:prstGeom prst="chevron">
                <a:avLst>
                  <a:gd name="adj" fmla="val 406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>
                <a:off x="6516216" y="-1136662"/>
                <a:ext cx="1992914" cy="7920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42" name="Объект 6"/>
            <p:cNvSpPr txBox="1">
              <a:spLocks/>
            </p:cNvSpPr>
            <p:nvPr/>
          </p:nvSpPr>
          <p:spPr>
            <a:xfrm>
              <a:off x="6588224" y="-958706"/>
              <a:ext cx="1545244" cy="360040"/>
            </a:xfrm>
            <a:prstGeom prst="rect">
              <a:avLst/>
            </a:prstGeom>
            <a:grpFill/>
          </p:spPr>
          <p:txBody>
            <a:bodyPr vert="horz" lIns="0" tIns="0" rIns="0" bIns="0" rtlCol="0" anchor="ctr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4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000" b="1" i="0" kern="1200" cap="all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0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8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cap="none" dirty="0" smtClean="0"/>
                <a:t>МОСКВА</a:t>
              </a:r>
              <a:endParaRPr lang="ru-RU" sz="2000" cap="none" dirty="0"/>
            </a:p>
          </p:txBody>
        </p:sp>
      </p:grpSp>
      <p:pic>
        <p:nvPicPr>
          <p:cNvPr id="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16"/>
          <a:stretch/>
        </p:blipFill>
        <p:spPr bwMode="auto">
          <a:xfrm>
            <a:off x="330479" y="86246"/>
            <a:ext cx="1905136" cy="70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Объект 6"/>
          <p:cNvSpPr txBox="1">
            <a:spLocks/>
          </p:cNvSpPr>
          <p:nvPr/>
        </p:nvSpPr>
        <p:spPr>
          <a:xfrm>
            <a:off x="556383" y="1071217"/>
            <a:ext cx="8031235" cy="42041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000" b="1" i="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/>
              <a:t>новые проекты</a:t>
            </a:r>
            <a:endParaRPr lang="ru-RU" sz="2400" cap="none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640983" y="1549545"/>
            <a:ext cx="24726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Услуги налоговой</a:t>
            </a:r>
          </a:p>
          <a:p>
            <a:r>
              <a:rPr lang="ru-RU" b="1" dirty="0">
                <a:solidFill>
                  <a:schemeClr val="tx2"/>
                </a:solidFill>
              </a:rPr>
              <a:t>службы: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ИНН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3-НДФЛ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1640983" y="2851714"/>
            <a:ext cx="2437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Водительские удостоверения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1640982" y="3712686"/>
            <a:ext cx="3387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Выдача 5-летнего</a:t>
            </a:r>
          </a:p>
          <a:p>
            <a:r>
              <a:rPr lang="ru-RU" b="1" dirty="0">
                <a:solidFill>
                  <a:schemeClr val="tx2"/>
                </a:solidFill>
              </a:rPr>
              <a:t>загранпаспорта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сотрудниками центров </a:t>
            </a:r>
            <a:r>
              <a:rPr lang="ru-RU" dirty="0" err="1" smtClean="0">
                <a:solidFill>
                  <a:schemeClr val="tx2"/>
                </a:solidFill>
              </a:rPr>
              <a:t>госуслуг</a:t>
            </a:r>
            <a:endParaRPr lang="ru-RU" dirty="0" smtClean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7" t="5868" r="6668" b="3657"/>
          <a:stretch/>
        </p:blipFill>
        <p:spPr>
          <a:xfrm>
            <a:off x="647258" y="3902001"/>
            <a:ext cx="1007369" cy="9707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98" y="2707372"/>
            <a:ext cx="1198529" cy="10039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47" y="1535153"/>
            <a:ext cx="882656" cy="864593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5508104" y="1680521"/>
            <a:ext cx="15223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Услуги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военкомата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508104" y="2831781"/>
            <a:ext cx="1837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Приобретение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жилья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469058" y="3839463"/>
            <a:ext cx="16500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Смена места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жительства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595972" y="3487248"/>
            <a:ext cx="1260140" cy="16201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900" b="1" dirty="0" smtClean="0"/>
              <a:t>«ОДНИМ ПАКЕТОМ»</a:t>
            </a:r>
            <a:endParaRPr lang="ru-RU" sz="9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568651" y="4469485"/>
            <a:ext cx="1260140" cy="16201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900" b="1" dirty="0" smtClean="0"/>
              <a:t>«ОДНИМ ПАКЕТОМ»</a:t>
            </a:r>
            <a:endParaRPr lang="ru-RU" sz="900" b="1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748" y="2710118"/>
            <a:ext cx="1113897" cy="111563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785" y="3825756"/>
            <a:ext cx="888549" cy="8885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491630"/>
            <a:ext cx="1052034" cy="105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92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_16x9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кст + пиктограмма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 Шмуцтитульный слайд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Шмуцтитульный слайд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итульный, заключительный слайд">
  <a:themeElements>
    <a:clrScheme name="МФЦ">
      <a:dk1>
        <a:srgbClr val="623B2A"/>
      </a:dk1>
      <a:lt1>
        <a:srgbClr val="FFFFFF"/>
      </a:lt1>
      <a:dk2>
        <a:srgbClr val="623B2A"/>
      </a:dk2>
      <a:lt2>
        <a:srgbClr val="FFFFFF"/>
      </a:lt2>
      <a:accent1>
        <a:srgbClr val="FF4E39"/>
      </a:accent1>
      <a:accent2>
        <a:srgbClr val="C39367"/>
      </a:accent2>
      <a:accent3>
        <a:srgbClr val="623B2A"/>
      </a:accent3>
      <a:accent4>
        <a:srgbClr val="EF8E6B"/>
      </a:accent4>
      <a:accent5>
        <a:srgbClr val="DCB68D"/>
      </a:accent5>
      <a:accent6>
        <a:srgbClr val="955C3E"/>
      </a:accent6>
      <a:hlink>
        <a:srgbClr val="BF9C85"/>
      </a:hlink>
      <a:folHlink>
        <a:srgbClr val="EBD6BE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b" anchorCtr="0">
        <a:normAutofit/>
      </a:bodyPr>
      <a:lstStyle>
        <a:defPPr>
          <a:defRPr sz="1400" b="1" i="0" cap="all" dirty="0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6724</TotalTime>
  <Words>420</Words>
  <Application>Microsoft Office PowerPoint</Application>
  <PresentationFormat>Экран (16:9)</PresentationFormat>
  <Paragraphs>188</Paragraphs>
  <Slides>14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Times New Roman</vt:lpstr>
      <vt:lpstr>Тема_16x9</vt:lpstr>
      <vt:lpstr>Текст + пиктограмма</vt:lpstr>
      <vt:lpstr>2 Шмуцтитульный слайд</vt:lpstr>
      <vt:lpstr>Шмуцтитульный слайд</vt:lpstr>
      <vt:lpstr>Титульный, заключительный слайд</vt:lpstr>
      <vt:lpstr>Презентация PowerPoint</vt:lpstr>
      <vt:lpstr>2011-2017</vt:lpstr>
      <vt:lpstr>ДОСТУПНОСТЬ УСЛУГ</vt:lpstr>
      <vt:lpstr>Наше место в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Учебный центр</vt:lpstr>
      <vt:lpstr>Учебный центр – первый в России!</vt:lpstr>
      <vt:lpstr>Мы слышим, чего хотят посетители, и делаем то,  о чем они просят</vt:lpstr>
      <vt:lpstr>Центр государственных услуг   района Строгино государственных услуг района Строгино </vt:lpstr>
    </vt:vector>
  </TitlesOfParts>
  <Company>KGU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Video</dc:creator>
  <cp:lastModifiedBy>Руководитель</cp:lastModifiedBy>
  <cp:revision>667</cp:revision>
  <cp:lastPrinted>2017-09-14T09:06:51Z</cp:lastPrinted>
  <dcterms:created xsi:type="dcterms:W3CDTF">2013-12-20T10:21:15Z</dcterms:created>
  <dcterms:modified xsi:type="dcterms:W3CDTF">2018-02-01T13:27:00Z</dcterms:modified>
</cp:coreProperties>
</file>